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0"/>
  </p:notesMasterIdLst>
  <p:sldIdLst>
    <p:sldId id="2271" r:id="rId3"/>
    <p:sldId id="2511" r:id="rId4"/>
    <p:sldId id="2235" r:id="rId5"/>
    <p:sldId id="2407" r:id="rId6"/>
    <p:sldId id="2592" r:id="rId7"/>
    <p:sldId id="2593" r:id="rId8"/>
    <p:sldId id="2059" r:id="rId9"/>
    <p:sldId id="2515" r:id="rId10"/>
    <p:sldId id="2594" r:id="rId11"/>
    <p:sldId id="2595" r:id="rId12"/>
    <p:sldId id="2596" r:id="rId13"/>
    <p:sldId id="2597" r:id="rId14"/>
    <p:sldId id="2598" r:id="rId15"/>
    <p:sldId id="2599" r:id="rId16"/>
    <p:sldId id="2600" r:id="rId17"/>
    <p:sldId id="2577" r:id="rId18"/>
    <p:sldId id="2601" r:id="rId19"/>
    <p:sldId id="2602" r:id="rId20"/>
    <p:sldId id="2603" r:id="rId21"/>
    <p:sldId id="2604" r:id="rId22"/>
    <p:sldId id="2605" r:id="rId23"/>
    <p:sldId id="1986" r:id="rId24"/>
    <p:sldId id="2564" r:id="rId25"/>
    <p:sldId id="2606" r:id="rId26"/>
    <p:sldId id="2607" r:id="rId27"/>
    <p:sldId id="1948" r:id="rId28"/>
    <p:sldId id="2535"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07D7"/>
    <a:srgbClr val="007FDE"/>
    <a:srgbClr val="C00000"/>
    <a:srgbClr val="0083E6"/>
    <a:srgbClr val="960000"/>
    <a:srgbClr val="F1E061"/>
    <a:srgbClr val="F4B75E"/>
    <a:srgbClr val="CC0000"/>
    <a:srgbClr val="C5E6FF"/>
    <a:srgbClr val="00A1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9" autoAdjust="0"/>
    <p:restoredTop sz="91152"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12/13/2023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9209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81080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7589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65001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7062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92700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24407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12903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467634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43243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7042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985151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524171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06836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97204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27</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0038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50898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7686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1374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3633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8952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12/13/2023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12/13/2023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12/13/2023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12/13/2023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12/13/2023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12/13/2023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12/13/2023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12/13/2023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12/13/2023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12/13/2023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12/13/2023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12/13/2023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12/13/2023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12/13/2023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12/13/2023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12/13/2023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12/13/2023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12/13/2023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12/13/2023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12/13/2023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73</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13 December 2023</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9" name="TextBox 8"/>
          <p:cNvSpPr txBox="1"/>
          <p:nvPr/>
        </p:nvSpPr>
        <p:spPr>
          <a:xfrm>
            <a:off x="609599" y="4267200"/>
            <a:ext cx="8095129"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Greatest Mystery Ever Told</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Concerning Death and Resurrection</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33356"/>
            <a:ext cx="8601635"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says that in the resurrection of the dead, the body that died was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perishable</a:t>
            </a:r>
            <a:r>
              <a:rPr lang="en-US" sz="2400" b="1" i="1" dirty="0" smtClean="0">
                <a:latin typeface="Cambria" pitchFamily="18" charset="0"/>
              </a:rPr>
              <a:t>,”</a:t>
            </a:r>
            <a:r>
              <a:rPr lang="en-US" sz="2400" b="1" dirty="0" smtClean="0">
                <a:latin typeface="Cambria" pitchFamily="18" charset="0"/>
              </a:rPr>
              <a:t> but it will be raised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imperishable</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15:42</a:t>
            </a:r>
            <a:r>
              <a:rPr lang="en-US" sz="2400" b="1" dirty="0" smtClean="0">
                <a:latin typeface="Cambria" pitchFamily="18" charset="0"/>
              </a:rPr>
              <a:t>).</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So when Paul says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flesh and blood</a:t>
            </a:r>
            <a:r>
              <a:rPr lang="en-US" sz="2400" b="1" i="1" dirty="0" smtClean="0">
                <a:latin typeface="Cambria" pitchFamily="18" charset="0"/>
              </a:rPr>
              <a:t>”</a:t>
            </a:r>
            <a:r>
              <a:rPr lang="en-US" sz="2400" b="1" dirty="0" smtClean="0">
                <a:latin typeface="Cambria" pitchFamily="18" charset="0"/>
              </a:rPr>
              <a:t> cannot inherit the kingdom of heaven, he is not referring to physical bodies, but to bodies that share the same fallen and physically corruptible nature of Adam. </a:t>
            </a:r>
          </a:p>
          <a:p>
            <a:pPr indent="457200">
              <a:spcAft>
                <a:spcPts val="1200"/>
              </a:spcAft>
            </a:pPr>
            <a:r>
              <a:rPr lang="en-US" sz="2400" b="1" dirty="0" smtClean="0">
                <a:latin typeface="Cambria" pitchFamily="18" charset="0"/>
              </a:rPr>
              <a:t>So by extension, Paul is also referring to humanity’s fallen, mortal, perishable condition in this world. </a:t>
            </a:r>
          </a:p>
          <a:p>
            <a:pPr indent="457200">
              <a:spcAft>
                <a:spcPts val="1200"/>
              </a:spcAft>
            </a:pPr>
            <a:r>
              <a:rPr lang="en-US" sz="2400" b="1" dirty="0" smtClean="0">
                <a:latin typeface="Cambria" pitchFamily="18" charset="0"/>
              </a:rPr>
              <a:t>Accordingly, Paul assures his readers that the kind of bodies we have on earth—</a:t>
            </a:r>
            <a:r>
              <a:rPr lang="en-US" sz="2400" b="1" i="1" dirty="0" smtClean="0">
                <a:latin typeface="Cambria" pitchFamily="18" charset="0"/>
              </a:rPr>
              <a:t>perishable, and susceptible to pain, suffering, and death</a:t>
            </a:r>
            <a:r>
              <a:rPr lang="en-US" sz="2400" b="1" dirty="0" smtClean="0">
                <a:latin typeface="Cambria" pitchFamily="18" charset="0"/>
              </a:rPr>
              <a:t>—</a:t>
            </a:r>
            <a:r>
              <a:rPr lang="en-US" sz="2400" b="1" u="sng" dirty="0" smtClean="0">
                <a:effectLst>
                  <a:outerShdw blurRad="38100" dist="38100" dir="2700000" algn="tl">
                    <a:srgbClr val="000000">
                      <a:alpha val="43137"/>
                    </a:srgbClr>
                  </a:outerShdw>
                </a:effectLst>
                <a:latin typeface="Cambria" pitchFamily="18" charset="0"/>
              </a:rPr>
              <a:t>cannot</a:t>
            </a:r>
            <a:r>
              <a:rPr lang="en-US" sz="2400" b="1" dirty="0" smtClean="0">
                <a:latin typeface="Cambria" pitchFamily="18" charset="0"/>
              </a:rPr>
              <a:t> inherit the kingdom of God. </a:t>
            </a:r>
          </a:p>
        </p:txBody>
      </p:sp>
    </p:spTree>
    <p:extLst>
      <p:ext uri="{BB962C8B-B14F-4D97-AF65-F5344CB8AC3E}">
        <p14:creationId xmlns:p14="http://schemas.microsoft.com/office/powerpoint/2010/main" xmlns="" val="10515463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01635"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 kingdom that will be characterized by immortality and eternality, and that will also exclude things that deteriorate and die.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The question still remains, will those who are alive in their mortal,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flesh and blood</a:t>
            </a:r>
            <a:r>
              <a:rPr lang="en-US" sz="2400" b="1" i="1" dirty="0" smtClean="0">
                <a:latin typeface="Cambria" pitchFamily="18" charset="0"/>
              </a:rPr>
              <a:t>”</a:t>
            </a:r>
            <a:r>
              <a:rPr lang="en-US" sz="2400" b="1" dirty="0" smtClean="0">
                <a:latin typeface="Cambria" pitchFamily="18" charset="0"/>
              </a:rPr>
              <a:t> bodies at the return of Christ be keep out of the kingdom of God?  Will they have to die first and then be raised?  Will they be part of a lower-quality kingdom, missing out on the infinite glories of heaven? </a:t>
            </a:r>
          </a:p>
          <a:p>
            <a:pPr indent="457200">
              <a:spcAft>
                <a:spcPts val="1200"/>
              </a:spcAft>
            </a:pPr>
            <a:r>
              <a:rPr lang="en-US" sz="2400" b="1" dirty="0" smtClean="0">
                <a:latin typeface="Cambria" pitchFamily="18" charset="0"/>
              </a:rPr>
              <a:t>Paul answers this question with what theologians call the doctrine of the </a:t>
            </a:r>
            <a:r>
              <a:rPr lang="en-US" sz="2400" b="1" dirty="0" smtClean="0">
                <a:effectLst>
                  <a:outerShdw blurRad="38100" dist="38100" dir="2700000" algn="tl">
                    <a:srgbClr val="000000">
                      <a:alpha val="43137"/>
                    </a:srgbClr>
                  </a:outerShdw>
                </a:effectLst>
                <a:latin typeface="Cambria" pitchFamily="18" charset="0"/>
              </a:rPr>
              <a:t>Rapture</a:t>
            </a:r>
            <a:r>
              <a:rPr lang="en-US" sz="2400" b="1" dirty="0" smtClean="0">
                <a:latin typeface="Cambria" pitchFamily="18" charset="0"/>
              </a:rPr>
              <a:t>. </a:t>
            </a:r>
            <a:r>
              <a:rPr lang="en-US" sz="2400" dirty="0" smtClean="0"/>
              <a: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771764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9782" y="1213465"/>
            <a:ext cx="8314765" cy="307776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baseline="30000" dirty="0" smtClean="0">
                <a:effectLst>
                  <a:outerShdw blurRad="38100" dist="38100" dir="2700000" algn="tl">
                    <a:srgbClr val="000000">
                      <a:alpha val="43137"/>
                    </a:srgbClr>
                  </a:outerShdw>
                </a:effectLst>
                <a:latin typeface="Georgia" panose="02040502050405020303" pitchFamily="18" charset="0"/>
              </a:rPr>
              <a:t>51 </a:t>
            </a:r>
            <a:r>
              <a:rPr lang="en-US" sz="2600" i="1" dirty="0" smtClean="0">
                <a:latin typeface="Georgia" panose="02040502050405020303" pitchFamily="18" charset="0"/>
              </a:rPr>
              <a:t>Behold</a:t>
            </a:r>
            <a:r>
              <a:rPr lang="en-US" sz="2600" i="1" dirty="0">
                <a:latin typeface="Georgia" panose="02040502050405020303" pitchFamily="18" charset="0"/>
              </a:rPr>
              <a:t>, I tell you a mystery: We shall not </a:t>
            </a:r>
            <a:r>
              <a:rPr lang="en-US" sz="2600" i="1" dirty="0" smtClean="0">
                <a:latin typeface="Georgia" panose="02040502050405020303" pitchFamily="18" charset="0"/>
              </a:rPr>
              <a:t>all sleep, but </a:t>
            </a:r>
            <a:r>
              <a:rPr lang="en-US" sz="2600" i="1" dirty="0">
                <a:latin typeface="Georgia" panose="02040502050405020303" pitchFamily="18" charset="0"/>
              </a:rPr>
              <a:t>we shall all be changed — </a:t>
            </a:r>
            <a:r>
              <a:rPr lang="en-US" sz="2600" b="1" baseline="30000" dirty="0" smtClean="0">
                <a:effectLst>
                  <a:outerShdw blurRad="38100" dist="38100" dir="2700000" algn="tl">
                    <a:srgbClr val="000000">
                      <a:alpha val="43137"/>
                    </a:srgbClr>
                  </a:outerShdw>
                </a:effectLst>
                <a:latin typeface="Georgia" panose="02040502050405020303" pitchFamily="18" charset="0"/>
              </a:rPr>
              <a:t>52 </a:t>
            </a:r>
            <a:r>
              <a:rPr lang="en-US" sz="2600" i="1" dirty="0" smtClean="0">
                <a:latin typeface="Georgia" panose="02040502050405020303" pitchFamily="18" charset="0"/>
              </a:rPr>
              <a:t>in a moment, in the twinkling of an eye, at the last trumpet.  For the trumpet will sound, and the dead will be raised incorruptible, and we shall be changed.  </a:t>
            </a:r>
            <a:r>
              <a:rPr lang="en-US" sz="2600" b="1" baseline="30000" dirty="0" smtClean="0">
                <a:effectLst>
                  <a:outerShdw blurRad="38100" dist="38100" dir="2700000" algn="tl">
                    <a:srgbClr val="000000">
                      <a:alpha val="43137"/>
                    </a:srgbClr>
                  </a:outerShdw>
                </a:effectLst>
                <a:latin typeface="Georgia" panose="02040502050405020303" pitchFamily="18" charset="0"/>
              </a:rPr>
              <a:t>53 </a:t>
            </a:r>
            <a:r>
              <a:rPr lang="en-US" sz="2600" i="1" dirty="0" smtClean="0">
                <a:latin typeface="Georgia" panose="02040502050405020303" pitchFamily="18" charset="0"/>
              </a:rPr>
              <a:t>For this corruptible must put on incorruption, and this mortal must put on immortality.</a:t>
            </a:r>
            <a:r>
              <a:rPr lang="en-US" sz="2600" i="1" dirty="0">
                <a:latin typeface="Georgia" panose="02040502050405020303" pitchFamily="18" charset="0"/>
              </a:rPr>
              <a:t>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15:51-53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346232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15:51-53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03671"/>
            <a:ext cx="8601635"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now, reveals this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mystery</a:t>
            </a:r>
            <a:r>
              <a:rPr lang="en-US" sz="2400" b="1" i="1" dirty="0" smtClean="0">
                <a:latin typeface="Cambria" pitchFamily="18" charset="0"/>
              </a:rPr>
              <a:t>”</a:t>
            </a:r>
            <a:r>
              <a:rPr lang="en-US" sz="2400" b="1" dirty="0" smtClean="0">
                <a:latin typeface="Cambria" pitchFamily="18" charset="0"/>
              </a:rPr>
              <a:t> – </a:t>
            </a:r>
            <a:r>
              <a:rPr lang="en-US" sz="2400" b="1" i="1" u="sng" dirty="0" smtClean="0">
                <a:latin typeface="Cambria" panose="02040503050406030204" pitchFamily="18" charset="0"/>
                <a:ea typeface="Cambria" panose="02040503050406030204" pitchFamily="18" charset="0"/>
              </a:rPr>
              <a:t>a truth </a:t>
            </a:r>
            <a:r>
              <a:rPr lang="en-US" sz="2400" b="1" i="1" u="sng" dirty="0">
                <a:latin typeface="Cambria" panose="02040503050406030204" pitchFamily="18" charset="0"/>
                <a:ea typeface="Cambria" panose="02040503050406030204" pitchFamily="18" charset="0"/>
              </a:rPr>
              <a:t>not previously </a:t>
            </a:r>
            <a:r>
              <a:rPr lang="en-US" sz="2400" b="1" i="1" u="sng" dirty="0" smtClean="0">
                <a:latin typeface="Cambria" panose="02040503050406030204" pitchFamily="18" charset="0"/>
                <a:ea typeface="Cambria" panose="02040503050406030204" pitchFamily="18" charset="0"/>
              </a:rPr>
              <a:t>revealed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t> </a:t>
            </a:r>
            <a:r>
              <a:rPr lang="en-US" sz="2400" b="1" dirty="0" smtClean="0">
                <a:latin typeface="Cambria" pitchFamily="18" charset="0"/>
              </a:rPr>
              <a:t>that solves the problem of what will happen to living saints when Christ returns.  He says not all believers will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sleep</a:t>
            </a:r>
            <a:r>
              <a:rPr lang="en-US" sz="2400" b="1" i="1" dirty="0" smtClean="0">
                <a:latin typeface="Cambria" pitchFamily="18" charset="0"/>
              </a:rPr>
              <a:t>,”</a:t>
            </a:r>
            <a:r>
              <a:rPr lang="en-US" sz="2400" b="1" dirty="0" smtClean="0">
                <a:latin typeface="Cambria" pitchFamily="18" charset="0"/>
              </a:rPr>
              <a:t> meaning not everybody will die physically prior to entering the kingdom of God.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Yet all believers will be </a:t>
            </a:r>
            <a:r>
              <a:rPr lang="en-US" sz="2400" b="1" i="1" dirty="0" smtClean="0">
                <a:effectLst>
                  <a:outerShdw blurRad="38100" dist="38100" dir="2700000" algn="tl">
                    <a:srgbClr val="000000">
                      <a:alpha val="43137"/>
                    </a:srgbClr>
                  </a:outerShdw>
                </a:effectLst>
                <a:latin typeface="Cambria" pitchFamily="18" charset="0"/>
              </a:rPr>
              <a:t>“changed”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15:51</a:t>
            </a:r>
            <a:r>
              <a:rPr lang="en-US" sz="2400" b="1" dirty="0" smtClean="0">
                <a:latin typeface="Cambria" pitchFamily="18" charset="0"/>
              </a:rPr>
              <a:t>) – transformed from their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flesh and blood</a:t>
            </a:r>
            <a:r>
              <a:rPr lang="en-US" sz="2400" b="1" i="1" dirty="0" smtClean="0">
                <a:latin typeface="Cambria" pitchFamily="18" charset="0"/>
              </a:rPr>
              <a:t>”</a:t>
            </a:r>
            <a:r>
              <a:rPr lang="en-US" sz="2400" b="1" dirty="0" smtClean="0">
                <a:latin typeface="Cambria" pitchFamily="18" charset="0"/>
              </a:rPr>
              <a:t> existence into an immortal form that </a:t>
            </a:r>
            <a:r>
              <a:rPr lang="en-US" sz="2400" b="1" i="1" u="sng" dirty="0" smtClean="0">
                <a:latin typeface="Cambria" pitchFamily="18" charset="0"/>
              </a:rPr>
              <a:t>can</a:t>
            </a:r>
            <a:r>
              <a:rPr lang="en-US" sz="2400" b="1" dirty="0" smtClean="0">
                <a:latin typeface="Cambria" pitchFamily="18" charset="0"/>
              </a:rPr>
              <a:t> dwell throughout eternity in heaven. </a:t>
            </a:r>
          </a:p>
          <a:p>
            <a:pPr indent="457200">
              <a:spcAft>
                <a:spcPts val="1200"/>
              </a:spcAft>
            </a:pPr>
            <a:r>
              <a:rPr lang="en-US" sz="2400" b="1" dirty="0" smtClean="0">
                <a:latin typeface="Cambria" pitchFamily="18" charset="0"/>
              </a:rPr>
              <a:t>Not all believers will enter this new condition through resurrection:  those who are still alive when Christ returns to remove church will be transformed </a:t>
            </a:r>
            <a:r>
              <a:rPr lang="en-US" sz="2400" b="1" i="1" u="sng" dirty="0" smtClean="0">
                <a:latin typeface="Cambria" pitchFamily="18" charset="0"/>
              </a:rPr>
              <a:t>without</a:t>
            </a:r>
            <a:r>
              <a:rPr lang="en-US" sz="2400" b="1" dirty="0" smtClean="0">
                <a:latin typeface="Cambria" pitchFamily="18" charset="0"/>
              </a:rPr>
              <a:t> having died. </a:t>
            </a:r>
          </a:p>
          <a:p>
            <a:pPr indent="457200">
              <a:spcAft>
                <a:spcPts val="1200"/>
              </a:spcAft>
            </a:pPr>
            <a:r>
              <a:rPr lang="en-US" sz="2400" b="1" dirty="0" smtClean="0">
                <a:latin typeface="Cambria" pitchFamily="18" charset="0"/>
              </a:rPr>
              <a:t>So quick will be this transformation from mortal to immortal for living believers that it will be like the scarcely noticeable </a:t>
            </a:r>
            <a:r>
              <a:rPr lang="en-US" sz="2400" b="1" i="1" u="sng" dirty="0" smtClean="0">
                <a:latin typeface="Cambria" pitchFamily="18" charset="0"/>
              </a:rPr>
              <a:t>blink</a:t>
            </a:r>
            <a:r>
              <a:rPr lang="en-US" sz="2400" b="1" dirty="0" smtClean="0">
                <a:latin typeface="Cambria" pitchFamily="18" charset="0"/>
              </a:rPr>
              <a:t> of an eye (</a:t>
            </a:r>
            <a:r>
              <a:rPr lang="en-US" sz="2400" b="1" dirty="0" smtClean="0">
                <a:effectLst>
                  <a:outerShdw blurRad="38100" dist="38100" dir="2700000" algn="tl">
                    <a:srgbClr val="000000">
                      <a:alpha val="43137"/>
                    </a:srgbClr>
                  </a:outerShdw>
                </a:effectLst>
                <a:latin typeface="Cambria" pitchFamily="18" charset="0"/>
              </a:rPr>
              <a:t>15:52</a:t>
            </a:r>
            <a:r>
              <a:rPr lang="en-US" sz="2400" b="1" dirty="0" smtClean="0">
                <a:latin typeface="Cambria" pitchFamily="18" charset="0"/>
              </a:rPr>
              <a:t>).</a:t>
            </a:r>
          </a:p>
        </p:txBody>
      </p:sp>
    </p:spTree>
    <p:extLst>
      <p:ext uri="{BB962C8B-B14F-4D97-AF65-F5344CB8AC3E}">
        <p14:creationId xmlns:p14="http://schemas.microsoft.com/office/powerpoint/2010/main" xmlns="" val="30051501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15:51-53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03671"/>
            <a:ext cx="8601635"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transformation will be heralded by the resonant sound of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last trumpet</a:t>
            </a:r>
            <a:r>
              <a:rPr lang="en-US" sz="2400" b="1" i="1" dirty="0" smtClean="0">
                <a:latin typeface="Cambria" pitchFamily="18" charset="0"/>
              </a:rPr>
              <a:t>”</a:t>
            </a:r>
            <a:r>
              <a:rPr lang="en-US" sz="2400" b="1" dirty="0" smtClean="0">
                <a:latin typeface="Cambria" pitchFamily="18" charset="0"/>
              </a:rPr>
              <a:t> and immediately preceded by the resurrection of dead believers in the new, imperishable bodies described in verses </a:t>
            </a:r>
            <a:r>
              <a:rPr lang="en-US" sz="2400" b="1" dirty="0" smtClean="0">
                <a:effectLst>
                  <a:outerShdw blurRad="38100" dist="38100" dir="2700000" algn="tl">
                    <a:srgbClr val="000000">
                      <a:alpha val="43137"/>
                    </a:srgbClr>
                  </a:outerShdw>
                </a:effectLst>
                <a:latin typeface="Cambria" pitchFamily="18" charset="0"/>
              </a:rPr>
              <a:t>35-49</a:t>
            </a:r>
            <a:r>
              <a:rPr lang="en-US" sz="2400" b="1" dirty="0" smtClean="0">
                <a:latin typeface="Cambria" pitchFamily="18" charset="0"/>
              </a:rPr>
              <a:t>.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In the Bible, trumpets are used for various purposes.  The trumpet blast gathered the people of Israel to meet their God (</a:t>
            </a:r>
            <a:r>
              <a:rPr lang="en-US" sz="2400" b="1" dirty="0" smtClean="0">
                <a:effectLst>
                  <a:outerShdw blurRad="38100" dist="38100" dir="2700000" algn="tl">
                    <a:srgbClr val="000000">
                      <a:alpha val="43137"/>
                    </a:srgbClr>
                  </a:outerShdw>
                </a:effectLst>
                <a:latin typeface="Cambria" pitchFamily="18" charset="0"/>
              </a:rPr>
              <a:t>Exodus 19:16-19</a:t>
            </a:r>
            <a:r>
              <a:rPr lang="en-US" sz="2400" b="1" dirty="0" smtClean="0">
                <a:latin typeface="Cambria" pitchFamily="18" charset="0"/>
              </a:rPr>
              <a:t>); heralded the coming Day of the Lord – a time of fierce wrath and judgment on the earth (</a:t>
            </a:r>
            <a:r>
              <a:rPr lang="en-US" sz="2400" b="1" dirty="0" smtClean="0">
                <a:effectLst>
                  <a:outerShdw blurRad="38100" dist="38100" dir="2700000" algn="tl">
                    <a:srgbClr val="000000">
                      <a:alpha val="43137"/>
                    </a:srgbClr>
                  </a:outerShdw>
                </a:effectLst>
                <a:latin typeface="Cambria" pitchFamily="18" charset="0"/>
              </a:rPr>
              <a:t>Joel 2:1</a:t>
            </a:r>
            <a:r>
              <a:rPr lang="en-US" sz="2400" b="1" dirty="0" smtClean="0">
                <a:latin typeface="Cambria" pitchFamily="18" charset="0"/>
              </a:rPr>
              <a:t>). </a:t>
            </a:r>
          </a:p>
          <a:p>
            <a:pPr indent="457200">
              <a:spcAft>
                <a:spcPts val="1200"/>
              </a:spcAft>
            </a:pPr>
            <a:r>
              <a:rPr lang="en-US" sz="2400" b="1" dirty="0" smtClean="0">
                <a:latin typeface="Cambria" pitchFamily="18" charset="0"/>
              </a:rPr>
              <a:t>So, by referring to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last trumpet</a:t>
            </a:r>
            <a:r>
              <a:rPr lang="en-US" sz="2400" b="1" i="1" dirty="0" smtClean="0">
                <a:latin typeface="Cambria" pitchFamily="18" charset="0"/>
              </a:rPr>
              <a:t>,”</a:t>
            </a:r>
            <a:r>
              <a:rPr lang="en-US" sz="2400" b="1" dirty="0" smtClean="0">
                <a:latin typeface="Cambria" pitchFamily="18" charset="0"/>
              </a:rPr>
              <a:t> Paul looks forward to the end times, the final gathering of the rescued saints prior to the judgements of the Great Tribulation (</a:t>
            </a:r>
            <a:r>
              <a:rPr lang="en-US" sz="2400" b="1" dirty="0" smtClean="0">
                <a:effectLst>
                  <a:outerShdw blurRad="38100" dist="38100" dir="2700000" algn="tl">
                    <a:srgbClr val="000000">
                      <a:alpha val="43137"/>
                    </a:srgbClr>
                  </a:outerShdw>
                </a:effectLst>
                <a:latin typeface="Cambria" pitchFamily="18" charset="0"/>
              </a:rPr>
              <a:t>Rev. 3:10</a:t>
            </a:r>
            <a:r>
              <a:rPr lang="en-US" sz="2400" b="1" dirty="0" smtClean="0">
                <a:latin typeface="Cambria" pitchFamily="18" charset="0"/>
              </a:rPr>
              <a:t>). </a:t>
            </a:r>
          </a:p>
        </p:txBody>
      </p:sp>
    </p:spTree>
    <p:extLst>
      <p:ext uri="{BB962C8B-B14F-4D97-AF65-F5344CB8AC3E}">
        <p14:creationId xmlns:p14="http://schemas.microsoft.com/office/powerpoint/2010/main" xmlns="" val="9793352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15:51-53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2999"/>
            <a:ext cx="8601635" cy="516209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that time, those living in their perishable flesh and blood bodies will put on imperishable bodies, then clothed in immortality instead of corruption (</a:t>
            </a:r>
            <a:r>
              <a:rPr lang="en-US" sz="2400" b="1" dirty="0" smtClean="0">
                <a:effectLst>
                  <a:outerShdw blurRad="38100" dist="38100" dir="2700000" algn="tl">
                    <a:srgbClr val="000000">
                      <a:alpha val="43137"/>
                    </a:srgbClr>
                  </a:outerShdw>
                </a:effectLst>
                <a:latin typeface="Cambria" pitchFamily="18" charset="0"/>
              </a:rPr>
              <a:t>15:53</a:t>
            </a:r>
            <a:r>
              <a:rPr lang="en-US" sz="2400" b="1" dirty="0" smtClean="0">
                <a:latin typeface="Cambria" pitchFamily="18" charset="0"/>
              </a:rPr>
              <a:t>), they will be caught up with the resurrected saints in the clouds.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So, one way or another—either by resurrection or just transformation—the results will be the same.  All believers in Christ will be changed and raptured –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caught up</a:t>
            </a:r>
            <a:r>
              <a:rPr lang="en-US" sz="2400" b="1" i="1" dirty="0" smtClean="0">
                <a:latin typeface="Cambria" pitchFamily="18" charset="0"/>
              </a:rPr>
              <a:t>”</a:t>
            </a:r>
            <a:r>
              <a:rPr lang="en-US" sz="2400" b="1" dirty="0" smtClean="0">
                <a:latin typeface="Cambria" pitchFamily="18" charset="0"/>
              </a:rPr>
              <a:t> in the sky to be with the Lord (</a:t>
            </a:r>
            <a:r>
              <a:rPr lang="en-US" sz="2400" b="1" dirty="0" smtClean="0">
                <a:effectLst>
                  <a:outerShdw blurRad="38100" dist="38100" dir="2700000" algn="tl">
                    <a:srgbClr val="000000">
                      <a:alpha val="43137"/>
                    </a:srgbClr>
                  </a:outerShdw>
                </a:effectLst>
                <a:latin typeface="Cambria" pitchFamily="18" charset="0"/>
              </a:rPr>
              <a:t>1Thes. 4:15-17</a:t>
            </a:r>
            <a:r>
              <a:rPr lang="en-US" sz="2400" b="1" dirty="0" smtClean="0">
                <a:latin typeface="Cambria" pitchFamily="18" charset="0"/>
              </a:rPr>
              <a:t>).</a:t>
            </a:r>
          </a:p>
          <a:p>
            <a:pPr indent="457200">
              <a:spcAft>
                <a:spcPts val="1200"/>
              </a:spcAft>
            </a:pPr>
            <a:r>
              <a:rPr lang="en-US" sz="2400" b="1" dirty="0" smtClean="0">
                <a:latin typeface="Cambria" pitchFamily="18" charset="0"/>
              </a:rPr>
              <a:t>Then Christ will fulfill His promise, in </a:t>
            </a:r>
            <a:r>
              <a:rPr lang="en-US" sz="2400" b="1" dirty="0" smtClean="0">
                <a:effectLst>
                  <a:outerShdw blurRad="38100" dist="38100" dir="2700000" algn="tl">
                    <a:srgbClr val="000000">
                      <a:alpha val="43137"/>
                    </a:srgbClr>
                  </a:outerShdw>
                </a:effectLst>
                <a:latin typeface="Cambria" pitchFamily="18" charset="0"/>
              </a:rPr>
              <a:t>John 14:2-3</a:t>
            </a:r>
            <a:r>
              <a:rPr lang="en-US" sz="2400" b="1" dirty="0" smtClean="0">
                <a:latin typeface="Cambria" pitchFamily="18" charset="0"/>
              </a:rPr>
              <a:t> </a:t>
            </a:r>
            <a:r>
              <a:rPr lang="en-US" sz="22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“In my Father’s house are many mansions; if it were not so, I would have told you.  I go to prepare a place for you.  And if I go and prepare a place for you I will come again and receive you to Myself; that where I am there you may be also.”</a:t>
            </a:r>
          </a:p>
        </p:txBody>
      </p:sp>
    </p:spTree>
    <p:extLst>
      <p:ext uri="{BB962C8B-B14F-4D97-AF65-F5344CB8AC3E}">
        <p14:creationId xmlns:p14="http://schemas.microsoft.com/office/powerpoint/2010/main" xmlns="" val="20025880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482" y="1206500"/>
            <a:ext cx="8529918" cy="467820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baseline="30000" dirty="0" smtClean="0">
                <a:effectLst>
                  <a:outerShdw blurRad="38100" dist="38100" dir="2700000" algn="tl">
                    <a:srgbClr val="000000">
                      <a:alpha val="43137"/>
                    </a:srgbClr>
                  </a:outerShdw>
                </a:effectLst>
                <a:latin typeface="Georgia" panose="02040502050405020303" pitchFamily="18" charset="0"/>
              </a:rPr>
              <a:t>54 </a:t>
            </a:r>
            <a:r>
              <a:rPr lang="en-US" sz="2600" i="1" dirty="0" smtClean="0">
                <a:latin typeface="Georgia" panose="02040502050405020303" pitchFamily="18" charset="0"/>
              </a:rPr>
              <a:t>So </a:t>
            </a:r>
            <a:r>
              <a:rPr lang="en-US" sz="2600" i="1" dirty="0">
                <a:latin typeface="Georgia" panose="02040502050405020303" pitchFamily="18" charset="0"/>
              </a:rPr>
              <a:t>when this corruptible has put on incorruption, and this mortal has put on immortality, then shall be brought to pass the saying that is written: “Death is swallowed up in victory.” </a:t>
            </a:r>
            <a:r>
              <a:rPr lang="en-US" sz="2600" i="1" dirty="0" smtClean="0">
                <a:latin typeface="Georgia" panose="02040502050405020303" pitchFamily="18" charset="0"/>
              </a:rPr>
              <a:t> </a:t>
            </a:r>
            <a:r>
              <a:rPr lang="en-US" sz="2600" b="1" baseline="30000" dirty="0" smtClean="0">
                <a:effectLst>
                  <a:outerShdw blurRad="38100" dist="38100" dir="2700000" algn="tl">
                    <a:srgbClr val="000000">
                      <a:alpha val="43137"/>
                    </a:srgbClr>
                  </a:outerShdw>
                </a:effectLst>
                <a:latin typeface="Georgia" panose="02040502050405020303" pitchFamily="18" charset="0"/>
              </a:rPr>
              <a:t>55 </a:t>
            </a:r>
            <a:r>
              <a:rPr lang="en-US" sz="2600" i="1" dirty="0" smtClean="0">
                <a:latin typeface="Georgia" panose="02040502050405020303" pitchFamily="18" charset="0"/>
              </a:rPr>
              <a:t>“O</a:t>
            </a:r>
            <a:r>
              <a:rPr lang="en-US" sz="2600" i="1" dirty="0">
                <a:latin typeface="Georgia" panose="02040502050405020303" pitchFamily="18" charset="0"/>
              </a:rPr>
              <a:t> Death, where is your sting? </a:t>
            </a:r>
            <a:r>
              <a:rPr lang="en-US" sz="2600" i="1" dirty="0" smtClean="0">
                <a:latin typeface="Georgia" panose="02040502050405020303" pitchFamily="18" charset="0"/>
              </a:rPr>
              <a:t> O </a:t>
            </a:r>
            <a:r>
              <a:rPr lang="en-US" sz="2600" i="1" dirty="0">
                <a:latin typeface="Georgia" panose="02040502050405020303" pitchFamily="18" charset="0"/>
              </a:rPr>
              <a:t>Hades, where is your victory?” </a:t>
            </a:r>
            <a:r>
              <a:rPr lang="en-US" sz="2600" i="1" dirty="0" smtClean="0">
                <a:latin typeface="Georgia" panose="02040502050405020303" pitchFamily="18" charset="0"/>
              </a:rPr>
              <a:t> </a:t>
            </a:r>
            <a:r>
              <a:rPr lang="en-US" sz="2600" b="1" baseline="30000" dirty="0" smtClean="0">
                <a:effectLst>
                  <a:outerShdw blurRad="38100" dist="38100" dir="2700000" algn="tl">
                    <a:srgbClr val="000000">
                      <a:alpha val="43137"/>
                    </a:srgbClr>
                  </a:outerShdw>
                </a:effectLst>
                <a:latin typeface="Georgia" panose="02040502050405020303" pitchFamily="18" charset="0"/>
              </a:rPr>
              <a:t>56 </a:t>
            </a:r>
            <a:r>
              <a:rPr lang="en-US" sz="2600" i="1" dirty="0" smtClean="0">
                <a:latin typeface="Georgia" panose="02040502050405020303" pitchFamily="18" charset="0"/>
              </a:rPr>
              <a:t>The </a:t>
            </a:r>
            <a:r>
              <a:rPr lang="en-US" sz="2600" i="1" dirty="0">
                <a:latin typeface="Georgia" panose="02040502050405020303" pitchFamily="18" charset="0"/>
              </a:rPr>
              <a:t>sting of death is sin, and the strength of sin is the law.  </a:t>
            </a:r>
            <a:r>
              <a:rPr lang="en-US" sz="2600" b="1" baseline="30000" dirty="0" smtClean="0">
                <a:effectLst>
                  <a:outerShdw blurRad="38100" dist="38100" dir="2700000" algn="tl">
                    <a:srgbClr val="000000">
                      <a:alpha val="43137"/>
                    </a:srgbClr>
                  </a:outerShdw>
                </a:effectLst>
                <a:latin typeface="Georgia" panose="02040502050405020303" pitchFamily="18" charset="0"/>
              </a:rPr>
              <a:t>57 </a:t>
            </a:r>
            <a:r>
              <a:rPr lang="en-US" sz="2600" i="1" dirty="0" smtClean="0">
                <a:latin typeface="Georgia" panose="02040502050405020303" pitchFamily="18" charset="0"/>
              </a:rPr>
              <a:t>But </a:t>
            </a:r>
            <a:r>
              <a:rPr lang="en-US" sz="2600" i="1" dirty="0">
                <a:latin typeface="Georgia" panose="02040502050405020303" pitchFamily="18" charset="0"/>
              </a:rPr>
              <a:t>thanks be  to God, who gives us the victory through our Lord Jesus Christ. </a:t>
            </a:r>
            <a:r>
              <a:rPr lang="en-US" sz="2600" i="1" dirty="0" smtClean="0">
                <a:latin typeface="Georgia" panose="02040502050405020303" pitchFamily="18" charset="0"/>
              </a:rPr>
              <a:t> </a:t>
            </a:r>
            <a:r>
              <a:rPr lang="en-US" sz="2600" b="1" baseline="30000" dirty="0" smtClean="0">
                <a:effectLst>
                  <a:outerShdw blurRad="38100" dist="38100" dir="2700000" algn="tl">
                    <a:srgbClr val="000000">
                      <a:alpha val="43137"/>
                    </a:srgbClr>
                  </a:outerShdw>
                </a:effectLst>
                <a:latin typeface="Georgia" panose="02040502050405020303" pitchFamily="18" charset="0"/>
              </a:rPr>
              <a:t>58 </a:t>
            </a:r>
            <a:r>
              <a:rPr lang="en-US" sz="2600" i="1" dirty="0" smtClean="0">
                <a:latin typeface="Georgia" panose="02040502050405020303" pitchFamily="18" charset="0"/>
              </a:rPr>
              <a:t>Therefore</a:t>
            </a:r>
            <a:r>
              <a:rPr lang="en-US" sz="2600" i="1" dirty="0">
                <a:latin typeface="Georgia" panose="02040502050405020303" pitchFamily="18" charset="0"/>
              </a:rPr>
              <a:t>, my beloved brethren, be steadfast, immovable, always abounding in the work of the Lord, knowing that your labor is not in vain in the Lord.</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15:54-58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7765098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15:54-58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199"/>
            <a:ext cx="8601635"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revealed the mystery of what will happen to living believers when Christ returns, Paul immediately sounds the signal of victory over the greatest enemies of humanity: </a:t>
            </a:r>
            <a:r>
              <a:rPr lang="en-US" sz="2400" b="1" i="1" dirty="0" smtClean="0">
                <a:effectLst>
                  <a:outerShdw blurRad="38100" dist="38100" dir="2700000" algn="tl">
                    <a:srgbClr val="000000">
                      <a:alpha val="43137"/>
                    </a:srgbClr>
                  </a:outerShdw>
                </a:effectLst>
                <a:latin typeface="Cambria" pitchFamily="18" charset="0"/>
              </a:rPr>
              <a:t>sin</a:t>
            </a:r>
            <a:r>
              <a:rPr lang="en-US" sz="2400" b="1" i="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death</a:t>
            </a:r>
            <a:r>
              <a:rPr lang="en-US" sz="2400" b="1" dirty="0" smtClean="0">
                <a:latin typeface="Cambria" pitchFamily="18" charset="0"/>
              </a:rPr>
              <a:t>.  The damnable duo of destruction that currently reigns over our mortal lives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flesh and blood</a:t>
            </a:r>
            <a:r>
              <a:rPr lang="en-US" sz="2400" b="1" i="1" dirty="0" smtClean="0">
                <a:latin typeface="Cambria" pitchFamily="18" charset="0"/>
              </a:rPr>
              <a:t>.”</a:t>
            </a:r>
            <a:r>
              <a:rPr lang="en-US" sz="2400" b="1" dirty="0" smtClean="0">
                <a:latin typeface="Cambria" pitchFamily="18" charset="0"/>
              </a:rPr>
              <a:t> </a:t>
            </a:r>
          </a:p>
          <a:p>
            <a:pPr indent="457200">
              <a:spcAft>
                <a:spcPts val="1200"/>
              </a:spcAft>
            </a:pPr>
            <a:r>
              <a:rPr lang="en-US" sz="2400" b="1" dirty="0" smtClean="0">
                <a:latin typeface="Cambria" pitchFamily="18" charset="0"/>
              </a:rPr>
              <a:t>Ever </a:t>
            </a:r>
            <a:r>
              <a:rPr lang="en-US" sz="2400" b="1" dirty="0">
                <a:latin typeface="Cambria" pitchFamily="18" charset="0"/>
              </a:rPr>
              <a:t>since Adam and Eve abdicated their dominion over this world by succumbing to Satan’s temptation (</a:t>
            </a:r>
            <a:r>
              <a:rPr lang="en-US" sz="2400" b="1" dirty="0">
                <a:effectLst>
                  <a:outerShdw blurRad="38100" dist="38100" dir="2700000" algn="tl">
                    <a:srgbClr val="000000">
                      <a:alpha val="43137"/>
                    </a:srgbClr>
                  </a:outerShdw>
                </a:effectLst>
                <a:latin typeface="Cambria" pitchFamily="18" charset="0"/>
              </a:rPr>
              <a:t>Gen. 1:28-30; 3:17-19</a:t>
            </a:r>
            <a:r>
              <a:rPr lang="en-US" sz="2400" b="1" dirty="0">
                <a:latin typeface="Cambria" pitchFamily="18" charset="0"/>
              </a:rPr>
              <a:t>), death has reigned over all humanity. </a:t>
            </a:r>
          </a:p>
          <a:p>
            <a:pPr indent="457200">
              <a:spcAft>
                <a:spcPts val="1200"/>
              </a:spcAft>
            </a:pPr>
            <a:r>
              <a:rPr lang="en-US" sz="2400" b="1" dirty="0" smtClean="0">
                <a:latin typeface="Cambria" pitchFamily="18" charset="0"/>
              </a:rPr>
              <a:t>However, when that trumpet sounds, God will deal the fatal blow to </a:t>
            </a:r>
            <a:r>
              <a:rPr lang="en-US" sz="2400" b="1" i="1" dirty="0" smtClean="0">
                <a:effectLst>
                  <a:outerShdw blurRad="38100" dist="38100" dir="2700000" algn="tl">
                    <a:srgbClr val="000000">
                      <a:alpha val="43137"/>
                    </a:srgbClr>
                  </a:outerShdw>
                </a:effectLst>
                <a:latin typeface="Cambria" pitchFamily="18" charset="0"/>
              </a:rPr>
              <a:t>sin</a:t>
            </a:r>
            <a:r>
              <a:rPr lang="en-US" sz="2400" b="1" i="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death</a:t>
            </a:r>
            <a:r>
              <a:rPr lang="en-US" sz="2400" b="1" dirty="0" smtClean="0">
                <a:latin typeface="Cambria" pitchFamily="18" charset="0"/>
              </a:rPr>
              <a:t> and our perishable, mortal bodies will be transformed into imperishable, immortal bodies incapable of sin, suffering, or corruption (</a:t>
            </a:r>
            <a:r>
              <a:rPr lang="en-US" sz="2400" b="1" dirty="0" smtClean="0">
                <a:effectLst>
                  <a:outerShdw blurRad="38100" dist="38100" dir="2700000" algn="tl">
                    <a:srgbClr val="000000">
                      <a:alpha val="43137"/>
                    </a:srgbClr>
                  </a:outerShdw>
                </a:effectLst>
                <a:latin typeface="Cambria" pitchFamily="18" charset="0"/>
              </a:rPr>
              <a:t>15:54</a:t>
            </a:r>
            <a:r>
              <a:rPr lang="en-US" sz="2400" b="1" dirty="0" smtClean="0">
                <a:latin typeface="Cambria" pitchFamily="18" charset="0"/>
              </a:rPr>
              <a:t>).</a:t>
            </a:r>
          </a:p>
        </p:txBody>
      </p:sp>
    </p:spTree>
    <p:extLst>
      <p:ext uri="{BB962C8B-B14F-4D97-AF65-F5344CB8AC3E}">
        <p14:creationId xmlns:p14="http://schemas.microsoft.com/office/powerpoint/2010/main" xmlns="" val="31802765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15:54-58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199"/>
            <a:ext cx="8601635"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On that day death itself will be reversed and God’s plan of universal redemption will be put into motion (</a:t>
            </a:r>
            <a:r>
              <a:rPr lang="en-US" sz="2400" b="1" dirty="0" smtClean="0">
                <a:effectLst>
                  <a:outerShdw blurRad="38100" dist="38100" dir="2700000" algn="tl">
                    <a:srgbClr val="000000">
                      <a:alpha val="43137"/>
                    </a:srgbClr>
                  </a:outerShdw>
                </a:effectLst>
                <a:latin typeface="Cambria" pitchFamily="18" charset="0"/>
              </a:rPr>
              <a:t>Rom. 8:18-23</a:t>
            </a:r>
            <a:r>
              <a:rPr lang="en-US" sz="2400" b="1" dirty="0" smtClean="0">
                <a:latin typeface="Cambria" pitchFamily="18" charset="0"/>
              </a:rPr>
              <a:t>), and death’s apparent victory will be undone. </a:t>
            </a:r>
          </a:p>
          <a:p>
            <a:pPr indent="457200">
              <a:spcAft>
                <a:spcPts val="1200"/>
              </a:spcAft>
            </a:pPr>
            <a:r>
              <a:rPr lang="en-US" sz="2400" b="1" dirty="0" smtClean="0">
                <a:latin typeface="Cambria" pitchFamily="18" charset="0"/>
              </a:rPr>
              <a:t>Paul says that on that day death itself will be conquered, its deadly stinger finally removed, its power forever crushed (</a:t>
            </a:r>
            <a:r>
              <a:rPr lang="en-US" sz="2400" b="1" dirty="0" smtClean="0">
                <a:effectLst>
                  <a:outerShdw blurRad="38100" dist="38100" dir="2700000" algn="tl">
                    <a:srgbClr val="000000">
                      <a:alpha val="43137"/>
                    </a:srgbClr>
                  </a:outerShdw>
                </a:effectLst>
                <a:latin typeface="Cambria" pitchFamily="18" charset="0"/>
              </a:rPr>
              <a:t>15:55</a:t>
            </a:r>
            <a:r>
              <a:rPr lang="en-US" sz="2400" b="1" dirty="0" smtClean="0">
                <a:latin typeface="Cambria" pitchFamily="18" charset="0"/>
              </a:rPr>
              <a:t>). </a:t>
            </a:r>
          </a:p>
          <a:p>
            <a:pPr indent="457200">
              <a:spcAft>
                <a:spcPts val="1200"/>
              </a:spcAft>
            </a:pPr>
            <a:r>
              <a:rPr lang="en-US" sz="2400" b="1" dirty="0" smtClean="0">
                <a:latin typeface="Cambria" pitchFamily="18" charset="0"/>
              </a:rPr>
              <a:t>After the resurrection and rapture of believers, </a:t>
            </a:r>
            <a:r>
              <a:rPr lang="en-US" sz="2400" b="1" i="1" u="sng" dirty="0" smtClean="0">
                <a:latin typeface="Cambria" pitchFamily="18" charset="0"/>
              </a:rPr>
              <a:t>never</a:t>
            </a:r>
            <a:r>
              <a:rPr lang="en-US" sz="2400" b="1" dirty="0" smtClean="0">
                <a:latin typeface="Cambria" pitchFamily="18" charset="0"/>
              </a:rPr>
              <a:t> </a:t>
            </a:r>
            <a:r>
              <a:rPr lang="en-US" sz="2400" b="1" i="1" dirty="0" smtClean="0">
                <a:latin typeface="Cambria" pitchFamily="18" charset="0"/>
              </a:rPr>
              <a:t>again</a:t>
            </a:r>
            <a:r>
              <a:rPr lang="en-US" sz="2400" b="1" dirty="0" smtClean="0">
                <a:latin typeface="Cambria" pitchFamily="18" charset="0"/>
              </a:rPr>
              <a:t> will we grieve the loss of a loved one.  </a:t>
            </a:r>
            <a:r>
              <a:rPr lang="en-US" sz="2400" b="1" i="1" u="sng" dirty="0" smtClean="0">
                <a:latin typeface="Cambria" pitchFamily="18" charset="0"/>
              </a:rPr>
              <a:t>Never</a:t>
            </a:r>
            <a:r>
              <a:rPr lang="en-US" sz="2400" b="1" i="1" dirty="0" smtClean="0">
                <a:latin typeface="Cambria" pitchFamily="18" charset="0"/>
              </a:rPr>
              <a:t> again </a:t>
            </a:r>
            <a:r>
              <a:rPr lang="en-US" sz="2400" b="1" dirty="0" smtClean="0">
                <a:latin typeface="Cambria" pitchFamily="18" charset="0"/>
              </a:rPr>
              <a:t>will we worry about terminal diseases.  </a:t>
            </a:r>
            <a:r>
              <a:rPr lang="en-US" sz="2400" b="1" i="1" u="sng" dirty="0" smtClean="0">
                <a:latin typeface="Cambria" pitchFamily="18" charset="0"/>
              </a:rPr>
              <a:t>Never</a:t>
            </a:r>
            <a:r>
              <a:rPr lang="en-US" sz="2400" b="1" i="1" dirty="0" smtClean="0">
                <a:latin typeface="Cambria" pitchFamily="18" charset="0"/>
              </a:rPr>
              <a:t> again </a:t>
            </a:r>
            <a:r>
              <a:rPr lang="en-US" sz="2400" b="1" dirty="0" smtClean="0">
                <a:latin typeface="Cambria" pitchFamily="18" charset="0"/>
              </a:rPr>
              <a:t>will we cope with the frailties of old age.</a:t>
            </a:r>
          </a:p>
          <a:p>
            <a:pPr indent="457200">
              <a:spcAft>
                <a:spcPts val="1200"/>
              </a:spcAft>
            </a:pPr>
            <a:r>
              <a:rPr lang="en-US" sz="2400" b="1" i="1" u="sng" dirty="0" smtClean="0">
                <a:latin typeface="Cambria" pitchFamily="18" charset="0"/>
              </a:rPr>
              <a:t>Never</a:t>
            </a:r>
            <a:r>
              <a:rPr lang="en-US" sz="2400" b="1" i="1" dirty="0" smtClean="0">
                <a:latin typeface="Cambria" pitchFamily="18" charset="0"/>
              </a:rPr>
              <a:t> again</a:t>
            </a:r>
            <a:r>
              <a:rPr lang="en-US" sz="2400" b="1" dirty="0" smtClean="0">
                <a:latin typeface="Cambria" pitchFamily="18" charset="0"/>
              </a:rPr>
              <a:t> will we plan funerals, execute wills, and worry about the loved ones we leave behind. </a:t>
            </a:r>
          </a:p>
        </p:txBody>
      </p:sp>
    </p:spTree>
    <p:extLst>
      <p:ext uri="{BB962C8B-B14F-4D97-AF65-F5344CB8AC3E}">
        <p14:creationId xmlns:p14="http://schemas.microsoft.com/office/powerpoint/2010/main" xmlns="" val="2168709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15:54-58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199"/>
            <a:ext cx="8601635" cy="5201424"/>
          </a:xfrm>
          <a:prstGeom prst="rect">
            <a:avLst/>
          </a:prstGeom>
          <a:noFill/>
          <a:effectLst/>
        </p:spPr>
        <p:txBody>
          <a:bodyPr wrap="square" rtlCol="0">
            <a:spAutoFit/>
          </a:bodyPr>
          <a:lstStyle/>
          <a:p>
            <a:pPr indent="457200">
              <a:spcAft>
                <a:spcPts val="1200"/>
              </a:spcAft>
            </a:pPr>
            <a:r>
              <a:rPr lang="en-US" sz="2400" b="1" i="1" u="sng" dirty="0" smtClean="0">
                <a:latin typeface="Cambria" pitchFamily="18" charset="0"/>
              </a:rPr>
              <a:t>Never</a:t>
            </a:r>
            <a:r>
              <a:rPr lang="en-US" sz="2400" b="1" i="1" dirty="0" smtClean="0">
                <a:latin typeface="Cambria" pitchFamily="18" charset="0"/>
              </a:rPr>
              <a:t> again </a:t>
            </a:r>
            <a:r>
              <a:rPr lang="en-US" sz="2400" b="1" dirty="0" smtClean="0">
                <a:latin typeface="Cambria" pitchFamily="18" charset="0"/>
              </a:rPr>
              <a:t>will we need to nurse the lingering emptiness and grief we feel when a spouse, a child, or a parent is taken from us by the enemy.  On that day, death’s sting will be permanently gone.  What a magnificent promise!</a:t>
            </a:r>
          </a:p>
          <a:p>
            <a:pPr indent="457200">
              <a:spcAft>
                <a:spcPts val="1200"/>
              </a:spcAft>
            </a:pPr>
            <a:r>
              <a:rPr lang="en-US" sz="2400" b="1" dirty="0" smtClean="0">
                <a:latin typeface="Cambria" pitchFamily="18" charset="0"/>
              </a:rPr>
              <a:t>Paul explains that death gains its authority over man through sin (</a:t>
            </a:r>
            <a:r>
              <a:rPr lang="en-US" sz="2400" b="1" dirty="0" smtClean="0">
                <a:effectLst>
                  <a:outerShdw blurRad="38100" dist="38100" dir="2700000" algn="tl">
                    <a:srgbClr val="000000">
                      <a:alpha val="43137"/>
                    </a:srgbClr>
                  </a:outerShdw>
                </a:effectLst>
                <a:latin typeface="Cambria" pitchFamily="18" charset="0"/>
              </a:rPr>
              <a:t>15:56</a:t>
            </a:r>
            <a:r>
              <a:rPr lang="en-US" sz="2400" b="1" dirty="0" smtClean="0">
                <a:latin typeface="Cambria" pitchFamily="18" charset="0"/>
              </a:rPr>
              <a:t>).  By the Law, sin is strengthened, as it condemns us before a holy and righteous God, reminding   us that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wages of sin is death</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Rom. 6:23</a:t>
            </a:r>
            <a:r>
              <a:rPr lang="en-US" sz="2400" b="1" dirty="0" smtClean="0">
                <a:latin typeface="Cambria" pitchFamily="18" charset="0"/>
              </a:rPr>
              <a:t>).</a:t>
            </a:r>
          </a:p>
          <a:p>
            <a:pPr indent="457200">
              <a:spcAft>
                <a:spcPts val="1200"/>
              </a:spcAft>
            </a:pPr>
            <a:r>
              <a:rPr lang="en-US" sz="2400" b="1" dirty="0" smtClean="0">
                <a:latin typeface="Cambria" pitchFamily="18" charset="0"/>
              </a:rPr>
              <a:t>When we are raised up from the grave or transformed and caught up from the earth, the impulse to sin will be eradicated.  </a:t>
            </a:r>
            <a:r>
              <a:rPr lang="en-US" sz="2400" b="1" i="1" u="sng" dirty="0" smtClean="0">
                <a:latin typeface="Cambria" pitchFamily="18" charset="0"/>
              </a:rPr>
              <a:t>Never</a:t>
            </a:r>
            <a:r>
              <a:rPr lang="en-US" sz="2400" b="1" i="1" dirty="0" smtClean="0">
                <a:latin typeface="Cambria" pitchFamily="18" charset="0"/>
              </a:rPr>
              <a:t> again </a:t>
            </a:r>
            <a:r>
              <a:rPr lang="en-US" sz="2400" b="1" dirty="0" smtClean="0">
                <a:latin typeface="Cambria" pitchFamily="18" charset="0"/>
              </a:rPr>
              <a:t>will we suffer as victims of robberies or violent crime. </a:t>
            </a:r>
          </a:p>
        </p:txBody>
      </p:sp>
    </p:spTree>
    <p:extLst>
      <p:ext uri="{BB962C8B-B14F-4D97-AF65-F5344CB8AC3E}">
        <p14:creationId xmlns:p14="http://schemas.microsoft.com/office/powerpoint/2010/main" xmlns="" val="33972555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17662"/>
            <a:ext cx="85344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34495" y="917912"/>
            <a:ext cx="8609480" cy="5832366"/>
          </a:xfrm>
          <a:prstGeom prst="rect">
            <a:avLst/>
          </a:prstGeom>
          <a:noFill/>
          <a:effectLst/>
        </p:spPr>
        <p:txBody>
          <a:bodyPr wrap="square" rtlCol="0">
            <a:spAutoFit/>
          </a:bodyPr>
          <a:lstStyle/>
          <a:p>
            <a:pPr indent="457200">
              <a:tabLst>
                <a:tab pos="457200" algn="l"/>
              </a:tabLst>
            </a:pPr>
            <a:r>
              <a:rPr lang="en-US" sz="2350" b="1" dirty="0" smtClean="0">
                <a:latin typeface="Cambria" panose="02040503050406030204" pitchFamily="18" charset="0"/>
                <a:ea typeface="Cambria" panose="02040503050406030204" pitchFamily="18" charset="0"/>
              </a:rPr>
              <a:t>As we continue our study in First</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we want to remember that the theme of this letter revolves around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350" b="1" dirty="0" smtClean="0">
                <a:latin typeface="Cambria" panose="02040503050406030204" pitchFamily="18" charset="0"/>
                <a:ea typeface="Cambria" panose="02040503050406030204" pitchFamily="18" charset="0"/>
              </a:rPr>
              <a:t>in the local church and how it influences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a:t>
            </a:r>
            <a:r>
              <a:rPr lang="en-US" sz="2350" b="1" dirty="0" smtClean="0">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50" b="1" dirty="0" smtClean="0">
                <a:latin typeface="Cambria" panose="02040503050406030204" pitchFamily="18" charset="0"/>
                <a:ea typeface="Cambria" panose="02040503050406030204" pitchFamily="18" charset="0"/>
              </a:rPr>
              <a:t>Again, the primary issue in the church at Corinth was </a:t>
            </a:r>
            <a:r>
              <a:rPr lang="en-US" sz="2350" b="1" i="1" dirty="0" smtClean="0">
                <a:latin typeface="Cambria" panose="02040503050406030204" pitchFamily="18" charset="0"/>
                <a:ea typeface="Cambria" panose="02040503050406030204" pitchFamily="18" charset="0"/>
              </a:rPr>
              <a:t>“</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 the development of Holy character and the application of Christian principles and discipline on an individual and corporate level.  So the corrective in this letter is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350" b="1" dirty="0" smtClean="0">
                <a:latin typeface="Cambria" panose="02040503050406030204" pitchFamily="18" charset="0"/>
                <a:ea typeface="Cambria" panose="02040503050406030204" pitchFamily="18" charset="0"/>
              </a:rPr>
              <a:t> rather than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350" b="1" i="1" dirty="0" smtClean="0">
                <a:latin typeface="Cambria" panose="02040503050406030204" pitchFamily="18" charset="0"/>
                <a:ea typeface="Cambria" panose="02040503050406030204" pitchFamily="18" charset="0"/>
              </a:rPr>
              <a:t>.</a:t>
            </a:r>
            <a:endParaRPr lang="en-US" sz="235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61963" algn="l"/>
              </a:tabLst>
            </a:pPr>
            <a:r>
              <a:rPr lang="en-US" sz="23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In </a:t>
            </a:r>
            <a:r>
              <a:rPr lang="en-US" sz="2350" b="1" dirty="0">
                <a:latin typeface="Cambria" panose="02040503050406030204" pitchFamily="18" charset="0"/>
                <a:ea typeface="Cambria" panose="02040503050406030204" pitchFamily="18" charset="0"/>
              </a:rPr>
              <a:t>our study, Paul </a:t>
            </a:r>
            <a:r>
              <a:rPr lang="en-US" sz="2350" b="1" dirty="0" smtClean="0">
                <a:latin typeface="Cambria" panose="02040503050406030204" pitchFamily="18" charset="0"/>
                <a:ea typeface="Cambria" panose="02040503050406030204" pitchFamily="18" charset="0"/>
              </a:rPr>
              <a:t>presents </a:t>
            </a:r>
            <a:r>
              <a:rPr lang="en-US" sz="2350" b="1" dirty="0">
                <a:latin typeface="Cambria" panose="02040503050406030204" pitchFamily="18" charset="0"/>
                <a:ea typeface="Cambria" panose="02040503050406030204" pitchFamily="18" charset="0"/>
              </a:rPr>
              <a:t>a powerful message of hope, assurance, and </a:t>
            </a:r>
            <a:r>
              <a:rPr lang="en-US" sz="2350" b="1" dirty="0" smtClean="0">
                <a:latin typeface="Cambria" panose="02040503050406030204" pitchFamily="18" charset="0"/>
                <a:ea typeface="Cambria" panose="02040503050406030204" pitchFamily="18" charset="0"/>
              </a:rPr>
              <a:t>encouragement, highlights the transformative </a:t>
            </a:r>
            <a:r>
              <a:rPr lang="en-US" sz="2350" b="1" dirty="0">
                <a:latin typeface="Cambria" panose="02040503050406030204" pitchFamily="18" charset="0"/>
                <a:ea typeface="Cambria" panose="02040503050406030204" pitchFamily="18" charset="0"/>
              </a:rPr>
              <a:t>nature of the resurrection, </a:t>
            </a:r>
            <a:r>
              <a:rPr lang="en-US" sz="2350" b="1" dirty="0" smtClean="0">
                <a:latin typeface="Cambria" panose="02040503050406030204" pitchFamily="18" charset="0"/>
                <a:ea typeface="Cambria" panose="02040503050406030204" pitchFamily="18" charset="0"/>
              </a:rPr>
              <a:t>our </a:t>
            </a:r>
            <a:r>
              <a:rPr lang="en-US" sz="2350" b="1" dirty="0">
                <a:latin typeface="Cambria" panose="02040503050406030204" pitchFamily="18" charset="0"/>
                <a:ea typeface="Cambria" panose="02040503050406030204" pitchFamily="18" charset="0"/>
              </a:rPr>
              <a:t>victory over sin and death through Jesus Christ, </a:t>
            </a:r>
            <a:r>
              <a:rPr lang="en-US" sz="2350" b="1" dirty="0" smtClean="0">
                <a:latin typeface="Cambria" panose="02040503050406030204" pitchFamily="18" charset="0"/>
                <a:ea typeface="Cambria" panose="02040503050406030204" pitchFamily="18" charset="0"/>
              </a:rPr>
              <a:t>and </a:t>
            </a:r>
            <a:r>
              <a:rPr lang="en-US" sz="2350" b="1" dirty="0">
                <a:latin typeface="Cambria" panose="02040503050406030204" pitchFamily="18" charset="0"/>
                <a:ea typeface="Cambria" panose="02040503050406030204" pitchFamily="18" charset="0"/>
              </a:rPr>
              <a:t>encourages us to be </a:t>
            </a:r>
            <a:r>
              <a:rPr lang="en-US" sz="2350" b="1" dirty="0" smtClean="0">
                <a:latin typeface="Cambria" panose="02040503050406030204" pitchFamily="18" charset="0"/>
                <a:ea typeface="Cambria" panose="02040503050406030204" pitchFamily="18" charset="0"/>
              </a:rPr>
              <a:t>stand firm </a:t>
            </a:r>
            <a:r>
              <a:rPr lang="en-US" sz="2350" b="1" dirty="0">
                <a:latin typeface="Cambria" panose="02040503050406030204" pitchFamily="18" charset="0"/>
                <a:ea typeface="Cambria" panose="02040503050406030204" pitchFamily="18" charset="0"/>
              </a:rPr>
              <a:t>in our faith and </a:t>
            </a:r>
            <a:r>
              <a:rPr lang="en-US" sz="2350" b="1" dirty="0" smtClean="0">
                <a:latin typeface="Cambria" panose="02040503050406030204" pitchFamily="18" charset="0"/>
                <a:ea typeface="Cambria" panose="02040503050406030204" pitchFamily="18" charset="0"/>
              </a:rPr>
              <a:t>commit fully to </a:t>
            </a:r>
            <a:r>
              <a:rPr lang="en-US" sz="2350" b="1" dirty="0">
                <a:latin typeface="Cambria" panose="02040503050406030204" pitchFamily="18" charset="0"/>
                <a:ea typeface="Cambria" panose="02040503050406030204" pitchFamily="18" charset="0"/>
              </a:rPr>
              <a:t>the work of the Lord, </a:t>
            </a:r>
            <a:r>
              <a:rPr lang="en-US" sz="2350" b="1" dirty="0" smtClean="0">
                <a:latin typeface="Cambria" panose="02040503050406030204" pitchFamily="18" charset="0"/>
                <a:ea typeface="Cambria" panose="02040503050406030204" pitchFamily="18" charset="0"/>
              </a:rPr>
              <a:t>since our </a:t>
            </a:r>
            <a:r>
              <a:rPr lang="en-US" sz="2350" b="1" dirty="0">
                <a:latin typeface="Cambria" panose="02040503050406030204" pitchFamily="18" charset="0"/>
                <a:ea typeface="Cambria" panose="02040503050406030204" pitchFamily="18" charset="0"/>
              </a:rPr>
              <a:t>efforts have lasting significance in </a:t>
            </a:r>
            <a:r>
              <a:rPr lang="en-US" sz="2350" b="1" dirty="0" smtClean="0">
                <a:latin typeface="Cambria" panose="02040503050406030204" pitchFamily="18" charset="0"/>
                <a:ea typeface="Cambria" panose="02040503050406030204" pitchFamily="18" charset="0"/>
              </a:rPr>
              <a:t>God's </a:t>
            </a:r>
            <a:r>
              <a:rPr lang="en-US" sz="2350" b="1" dirty="0">
                <a:latin typeface="Cambria" panose="02040503050406030204" pitchFamily="18" charset="0"/>
                <a:ea typeface="Cambria" panose="02040503050406030204" pitchFamily="18" charset="0"/>
              </a:rPr>
              <a:t>eternal plan.  </a:t>
            </a:r>
          </a:p>
        </p:txBody>
      </p:sp>
    </p:spTree>
    <p:extLst>
      <p:ext uri="{BB962C8B-B14F-4D97-AF65-F5344CB8AC3E}">
        <p14:creationId xmlns:p14="http://schemas.microsoft.com/office/powerpoint/2010/main" xmlns="" val="24566200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15:54-58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01635" cy="5355312"/>
          </a:xfrm>
          <a:prstGeom prst="rect">
            <a:avLst/>
          </a:prstGeom>
          <a:noFill/>
          <a:effectLst/>
        </p:spPr>
        <p:txBody>
          <a:bodyPr wrap="square" rtlCol="0">
            <a:spAutoFit/>
          </a:bodyPr>
          <a:lstStyle/>
          <a:p>
            <a:pPr indent="457200">
              <a:spcAft>
                <a:spcPts val="1200"/>
              </a:spcAft>
            </a:pPr>
            <a:r>
              <a:rPr lang="en-US" sz="2400" b="1" i="1" u="sng" dirty="0" smtClean="0">
                <a:latin typeface="Cambria" pitchFamily="18" charset="0"/>
              </a:rPr>
              <a:t>Never</a:t>
            </a:r>
            <a:r>
              <a:rPr lang="en-US" sz="2400" b="1" i="1" dirty="0" smtClean="0">
                <a:latin typeface="Cambria" pitchFamily="18" charset="0"/>
              </a:rPr>
              <a:t> again </a:t>
            </a:r>
            <a:r>
              <a:rPr lang="en-US" sz="2400" b="1" dirty="0" smtClean="0">
                <a:latin typeface="Cambria" pitchFamily="18" charset="0"/>
              </a:rPr>
              <a:t>will people devastate families through incurable additions. </a:t>
            </a:r>
            <a:r>
              <a:rPr lang="en-US" sz="2400" b="1" i="1" u="sng" dirty="0" smtClean="0">
                <a:latin typeface="Cambria" pitchFamily="18" charset="0"/>
              </a:rPr>
              <a:t>Never</a:t>
            </a:r>
            <a:r>
              <a:rPr lang="en-US" sz="2400" b="1" i="1" dirty="0" smtClean="0">
                <a:latin typeface="Cambria" pitchFamily="18" charset="0"/>
              </a:rPr>
              <a:t> again </a:t>
            </a:r>
            <a:r>
              <a:rPr lang="en-US" sz="2400" b="1" dirty="0" smtClean="0">
                <a:latin typeface="Cambria" pitchFamily="18" charset="0"/>
              </a:rPr>
              <a:t>will homes be broken, children be abused, families abandoned. </a:t>
            </a:r>
            <a:r>
              <a:rPr lang="en-US" sz="2400" b="1" i="1" u="sng" dirty="0" smtClean="0">
                <a:latin typeface="Cambria" pitchFamily="18" charset="0"/>
              </a:rPr>
              <a:t>Never</a:t>
            </a:r>
            <a:r>
              <a:rPr lang="en-US" sz="2400" b="1" i="1" dirty="0" smtClean="0">
                <a:latin typeface="Cambria" pitchFamily="18" charset="0"/>
              </a:rPr>
              <a:t> again </a:t>
            </a:r>
            <a:r>
              <a:rPr lang="en-US" sz="2400" b="1" dirty="0" smtClean="0">
                <a:latin typeface="Cambria" pitchFamily="18" charset="0"/>
              </a:rPr>
              <a:t>will we watch helplessly as society deteriorates around us.</a:t>
            </a:r>
          </a:p>
          <a:p>
            <a:pPr indent="457200">
              <a:spcAft>
                <a:spcPts val="1200"/>
              </a:spcAft>
            </a:pPr>
            <a:r>
              <a:rPr lang="en-US" sz="2400" b="1" dirty="0" smtClean="0">
                <a:latin typeface="Cambria" pitchFamily="18" charset="0"/>
              </a:rPr>
              <a:t>Instead, sin itself will be conquered by life, immortality, and eternal righteousness – a victory over sin and death that only comes “</a:t>
            </a:r>
            <a:r>
              <a:rPr lang="en-US" sz="2400" b="1" i="1" dirty="0" smtClean="0">
                <a:effectLst>
                  <a:outerShdw blurRad="38100" dist="38100" dir="2700000" algn="tl">
                    <a:srgbClr val="000000">
                      <a:alpha val="43137"/>
                    </a:srgbClr>
                  </a:outerShdw>
                </a:effectLst>
                <a:latin typeface="Cambria" pitchFamily="18" charset="0"/>
              </a:rPr>
              <a:t>through our Lord Jesus Christ</a:t>
            </a:r>
            <a:r>
              <a:rPr lang="en-US" sz="2400" b="1" dirty="0" smtClean="0">
                <a:latin typeface="Cambria" pitchFamily="18" charset="0"/>
              </a:rPr>
              <a:t>” (15:57).</a:t>
            </a:r>
          </a:p>
          <a:p>
            <a:pPr indent="457200">
              <a:spcAft>
                <a:spcPts val="1200"/>
              </a:spcAft>
            </a:pPr>
            <a:r>
              <a:rPr lang="en-US" sz="2400" b="1" dirty="0" smtClean="0">
                <a:latin typeface="Cambria" pitchFamily="18" charset="0"/>
              </a:rPr>
              <a:t>These eternal promises are enough to fuel our hope for  a lifetime. That our abiding hunger for a world set right will one day be satisfied with the resurrection, and the world to come. </a:t>
            </a:r>
          </a:p>
          <a:p>
            <a:pPr indent="457200">
              <a:spcAft>
                <a:spcPts val="1200"/>
              </a:spcAft>
            </a:pPr>
            <a:r>
              <a:rPr lang="en-US" sz="2400" b="1" dirty="0" smtClean="0">
                <a:latin typeface="Cambria" pitchFamily="18" charset="0"/>
              </a:rPr>
              <a:t>Paul concludes this discussion on our future hope with a hard look inward and outward.  </a:t>
            </a:r>
          </a:p>
        </p:txBody>
      </p:sp>
    </p:spTree>
    <p:extLst>
      <p:ext uri="{BB962C8B-B14F-4D97-AF65-F5344CB8AC3E}">
        <p14:creationId xmlns:p14="http://schemas.microsoft.com/office/powerpoint/2010/main" xmlns="" val="4598003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15:54-58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03671"/>
            <a:ext cx="8601635"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light of the hope of our resurrection – made sure by Christ’s resurrection – we are to be “steadfast, immovable,” abounding in God’s work with full assurance that there will be a reward for our labors (</a:t>
            </a:r>
            <a:r>
              <a:rPr lang="en-US" sz="2400" b="1" dirty="0" smtClean="0">
                <a:effectLst>
                  <a:outerShdw blurRad="38100" dist="38100" dir="2700000" algn="tl">
                    <a:srgbClr val="000000">
                      <a:alpha val="43137"/>
                    </a:srgbClr>
                  </a:outerShdw>
                </a:effectLst>
                <a:latin typeface="Cambria" pitchFamily="18" charset="0"/>
              </a:rPr>
              <a:t>15:58</a:t>
            </a:r>
            <a:r>
              <a:rPr lang="en-US" sz="2400" b="1" dirty="0" smtClean="0">
                <a:latin typeface="Cambria" pitchFamily="18" charset="0"/>
              </a:rPr>
              <a:t>).</a:t>
            </a:r>
          </a:p>
          <a:p>
            <a:pPr indent="457200">
              <a:spcAft>
                <a:spcPts val="1200"/>
              </a:spcAft>
            </a:pPr>
            <a:r>
              <a:rPr lang="en-US" sz="2400" b="1" dirty="0" smtClean="0">
                <a:latin typeface="Cambria" pitchFamily="18" charset="0"/>
              </a:rPr>
              <a:t>And because all of Scripture is given by God “so that the man of God may be adequate, equipped for every good work” (</a:t>
            </a:r>
            <a:r>
              <a:rPr lang="en-US" sz="2400" b="1" dirty="0" smtClean="0">
                <a:effectLst>
                  <a:outerShdw blurRad="38100" dist="38100" dir="2700000" algn="tl">
                    <a:srgbClr val="000000">
                      <a:alpha val="43137"/>
                    </a:srgbClr>
                  </a:outerShdw>
                </a:effectLst>
                <a:latin typeface="Cambria" pitchFamily="18" charset="0"/>
              </a:rPr>
              <a:t>2Tim. 3:17</a:t>
            </a:r>
            <a:r>
              <a:rPr lang="en-US" sz="2400" b="1" dirty="0" smtClean="0">
                <a:latin typeface="Cambria" pitchFamily="18" charset="0"/>
              </a:rPr>
              <a:t>), it should come as no surprise that these prophetic truths would lead to practical applications. </a:t>
            </a:r>
          </a:p>
          <a:p>
            <a:pPr indent="457200">
              <a:spcAft>
                <a:spcPts val="1200"/>
              </a:spcAft>
            </a:pPr>
            <a:r>
              <a:rPr lang="en-US" sz="2400" b="1" dirty="0" smtClean="0">
                <a:latin typeface="Cambria" pitchFamily="18" charset="0"/>
              </a:rPr>
              <a:t>God did not reveal details of His end times so we could get our prophecy charts right.  He gave them so we could get our lives right.</a:t>
            </a:r>
          </a:p>
        </p:txBody>
      </p:sp>
    </p:spTree>
    <p:extLst>
      <p:ext uri="{BB962C8B-B14F-4D97-AF65-F5344CB8AC3E}">
        <p14:creationId xmlns:p14="http://schemas.microsoft.com/office/powerpoint/2010/main" xmlns="" val="7067983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228600" y="4419600"/>
            <a:ext cx="8516471" cy="677108"/>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800" dirty="0" smtClean="0">
                <a:solidFill>
                  <a:schemeClr val="bg1"/>
                </a:solidFill>
                <a:effectLst>
                  <a:outerShdw blurRad="38100" dist="38100" dir="2700000" algn="tl">
                    <a:srgbClr val="000000">
                      <a:alpha val="43137"/>
                    </a:srgbClr>
                  </a:outerShdw>
                </a:effectLst>
                <a:latin typeface="Constantia" pitchFamily="18" charset="0"/>
              </a:rPr>
              <a:t>Our Response to the Mystery</a:t>
            </a:r>
            <a:endParaRPr lang="en-US" sz="38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our response to the mystery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77836" cy="5583067"/>
          </a:xfrm>
          <a:prstGeom prst="rect">
            <a:avLst/>
          </a:prstGeom>
          <a:noFill/>
          <a:effectLst/>
        </p:spPr>
        <p:txBody>
          <a:bodyPr wrap="square" rtlCol="0">
            <a:spAutoFit/>
          </a:bodyPr>
          <a:lstStyle/>
          <a:p>
            <a:pPr indent="457200">
              <a:spcAft>
                <a:spcPts val="1000"/>
              </a:spcAft>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 </a:t>
            </a:r>
            <a:r>
              <a:rPr lang="en-US" sz="2370" b="1" dirty="0" smtClean="0">
                <a:latin typeface="Cambria" panose="02040503050406030204" pitchFamily="18" charset="0"/>
                <a:ea typeface="Cambria" panose="02040503050406030204" pitchFamily="18" charset="0"/>
              </a:rPr>
              <a:t>Paul’s teaching about our resurrection and rapture, and it implications for the Christian’s victory over sin and death, leads to a practical response.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It isn’t just a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sweet by-and-by</a:t>
            </a:r>
            <a:r>
              <a:rPr lang="en-US" sz="2370" b="1" dirty="0" smtClean="0">
                <a:latin typeface="Cambria" panose="02040503050406030204" pitchFamily="18" charset="0"/>
                <a:ea typeface="Cambria" panose="02040503050406030204" pitchFamily="18" charset="0"/>
              </a:rPr>
              <a:t>” truth to ponder during quit moments when we have time to theorize about things that are temporary or passing.</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This is life-changing truth meant to affect the decisions we make Monday through Sunday.  We are not to set dates for the Rapture, quit our jobs, sell all of our possession and wait for the loud blast of the last trumpet.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Jesus told us that no one except the Father knows the season, day, or the hour of His return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Matthew 24:36, 42; Acts 1:6-7</a:t>
            </a:r>
            <a:r>
              <a:rPr lang="en-US" sz="2370" b="1" dirty="0" smtClean="0">
                <a:latin typeface="Cambria" panose="02040503050406030204" pitchFamily="18" charset="0"/>
                <a:ea typeface="Cambria" panose="02040503050406030204" pitchFamily="18" charset="0"/>
              </a:rPr>
              <a:t>).  So from a human perspective Christ could return at any moment. </a:t>
            </a:r>
          </a:p>
        </p:txBody>
      </p:sp>
    </p:spTree>
    <p:extLst>
      <p:ext uri="{BB962C8B-B14F-4D97-AF65-F5344CB8AC3E}">
        <p14:creationId xmlns:p14="http://schemas.microsoft.com/office/powerpoint/2010/main" xmlns="" val="2195905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our response to the mystery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77836" cy="5454827"/>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Accordingly, Paul encourages believers to live in light of the Lord’s imminent return, to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 steadfast, immovable, always abounding in the work of the Lord, knowing that your toil is not in vain in the Lord</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15:58</a:t>
            </a:r>
            <a:r>
              <a:rPr lang="en-US" sz="2370" b="1" dirty="0" smtClean="0">
                <a:latin typeface="Cambria" panose="02040503050406030204" pitchFamily="18" charset="0"/>
                <a:ea typeface="Cambria" panose="02040503050406030204" pitchFamily="18" charset="0"/>
              </a:rPr>
              <a:t>).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Therefore, in response to the doctrine of our any-moment resurrection, transformation, and catching-up to be with Christ, we should: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remain firm in our faith</a:t>
            </a:r>
            <a:r>
              <a:rPr lang="en-US" sz="2370" b="1" dirty="0" smtClean="0">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unyielding in our convictions</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and</a:t>
            </a:r>
            <a:r>
              <a:rPr lang="en-US" sz="2370" b="1" dirty="0" smtClean="0">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flourishing in our Christian lives</a:t>
            </a:r>
            <a:r>
              <a:rPr lang="en-US" sz="2370" b="1" dirty="0" smtClean="0">
                <a:latin typeface="Cambria" panose="02040503050406030204" pitchFamily="18" charset="0"/>
                <a:ea typeface="Cambria" panose="02040503050406030204" pitchFamily="18" charset="0"/>
              </a:rPr>
              <a:t>.  We should live with the Lord’s reward for us in view, fulfilling God’s unique calling in our lives.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When the trumpet sounds, it will be too late, to give attention to our spiritual lives. So, let’s not squander the opportunity to serve the Lord out of gratitude for what He has done, and what He will do. </a:t>
            </a:r>
          </a:p>
        </p:txBody>
      </p:sp>
    </p:spTree>
    <p:extLst>
      <p:ext uri="{BB962C8B-B14F-4D97-AF65-F5344CB8AC3E}">
        <p14:creationId xmlns:p14="http://schemas.microsoft.com/office/powerpoint/2010/main" xmlns="" val="15612788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our response to the mystery</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77836" cy="5494838"/>
          </a:xfrm>
          <a:prstGeom prst="rect">
            <a:avLst/>
          </a:prstGeom>
          <a:noFill/>
          <a:effectLst/>
        </p:spPr>
        <p:txBody>
          <a:bodyPr wrap="square" rtlCol="0">
            <a:spAutoFit/>
          </a:bodyPr>
          <a:lstStyle/>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Let’s live as if today could be our last chance to invest time in life’s most significant things.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What would schedule today look like if we knew Christ was returning at eleven o’clock tonight?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Ok!  But He is coming back!  At which time we will be transformed into our immortal bodies to spend eternity with Him wherever He goes.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When He does come will he find us: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	Abounding in His work?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	Standing steadfast?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	Unable to be swayed? </a:t>
            </a:r>
          </a:p>
          <a:p>
            <a:pPr indent="457200">
              <a:spcAft>
                <a:spcPts val="1000"/>
              </a:spcAft>
              <a:tabLst>
                <a:tab pos="457200" algn="l"/>
              </a:tabLst>
            </a:pPr>
            <a:r>
              <a:rPr lang="en-US" sz="2370" b="1" dirty="0" smtClean="0">
                <a:latin typeface="Cambria" panose="02040503050406030204" pitchFamily="18" charset="0"/>
                <a:ea typeface="Cambria" panose="02040503050406030204" pitchFamily="18" charset="0"/>
              </a:rPr>
              <a:t>In other words, are we living in light of His return?</a:t>
            </a:r>
          </a:p>
        </p:txBody>
      </p:sp>
    </p:spTree>
    <p:extLst>
      <p:ext uri="{BB962C8B-B14F-4D97-AF65-F5344CB8AC3E}">
        <p14:creationId xmlns:p14="http://schemas.microsoft.com/office/powerpoint/2010/main" xmlns="" val="2253798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1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525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143000" y="5410200"/>
            <a:ext cx="6858000" cy="646331"/>
          </a:xfrm>
          <a:prstGeom prst="rect">
            <a:avLst/>
          </a:prstGeom>
          <a:noFill/>
          <a:effectLst>
            <a:outerShdw blurRad="38100" dist="38100" dir="18900000" algn="bl" rotWithShape="0">
              <a:schemeClr val="bg1"/>
            </a:outerShdw>
          </a:effectLst>
        </p:spPr>
        <p:txBody>
          <a:bodyPr wrap="square" rtlCol="0">
            <a:spAutoFit/>
          </a:bodyPr>
          <a:lstStyle/>
          <a:p>
            <a:pPr algn="ctr"/>
            <a:r>
              <a:rPr lang="en-US" sz="36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a:t>
            </a:r>
            <a:r>
              <a:rPr lang="en-US" sz="34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The Greatest Mystery Ever Told</a:t>
            </a:r>
            <a:r>
              <a:rPr lang="en-US" sz="36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a:t>
            </a:r>
            <a:endParaRPr lang="en-US" sz="36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par>
                          <p:cTn id="8" fill="hold">
                            <p:stCondLst>
                              <p:cond delay="1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1000"/>
                                        <p:tgtEl>
                                          <p:spTgt spid="4"/>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10 January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NKJV and in one other versions of the Bible, i.e., KJV, NRSV, NIV,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16:1 – 12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“Antidotes to the Poison of Parochialism”</a:t>
            </a:r>
            <a:endParaRPr lang="en-US" sz="2800" b="1" dirty="0" smtClean="0">
              <a:solidFill>
                <a:prstClr val="black"/>
              </a:solidFill>
              <a:latin typeface="Cambria" pitchFamily="18" charset="0"/>
            </a:endParaRPr>
          </a:p>
        </p:txBody>
      </p:sp>
      <p:pic>
        <p:nvPicPr>
          <p:cNvPr id="5" name="Picture 4" descr="question"/>
          <p:cNvPicPr>
            <a:picLocks noChangeAspect="1" noChangeArrowheads="1"/>
          </p:cNvPicPr>
          <p:nvPr/>
        </p:nvPicPr>
        <p:blipFill>
          <a:blip r:embed="rId3" cstate="print"/>
          <a:srcRect/>
          <a:stretch>
            <a:fillRect/>
          </a:stretch>
        </p:blipFill>
        <p:spPr bwMode="auto">
          <a:xfrm>
            <a:off x="3810000" y="5105400"/>
            <a:ext cx="1752600" cy="1519879"/>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6100"/>
                            </p:stCondLst>
                            <p:childTnLst>
                              <p:par>
                                <p:cTn id="30" presetID="8" presetClass="entr" presetSubtype="32" fill="hold" nodeType="afterEffect">
                                  <p:stCondLst>
                                    <p:cond delay="1000"/>
                                  </p:stCondLst>
                                  <p:childTnLst>
                                    <p:set>
                                      <p:cBhvr>
                                        <p:cTn id="31" dur="1" fill="hold">
                                          <p:stCondLst>
                                            <p:cond delay="0"/>
                                          </p:stCondLst>
                                        </p:cTn>
                                        <p:tgtEl>
                                          <p:spTgt spid="5"/>
                                        </p:tgtEl>
                                        <p:attrNameLst>
                                          <p:attrName>style.visibility</p:attrName>
                                        </p:attrNameLst>
                                      </p:cBhvr>
                                      <p:to>
                                        <p:strVal val="visible"/>
                                      </p:to>
                                    </p:set>
                                    <p:animEffect transition="in" filter="diamond(out)">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341"/>
            <a:ext cx="9144000" cy="6858000"/>
          </a:xfrm>
          <a:prstGeom prst="rect">
            <a:avLst/>
          </a:prstGeom>
          <a:noFill/>
          <a:ln>
            <a:noFill/>
          </a:ln>
        </p:spPr>
      </p:pic>
      <p:sp>
        <p:nvSpPr>
          <p:cNvPr id="8" name="TextBox 7"/>
          <p:cNvSpPr txBox="1"/>
          <p:nvPr/>
        </p:nvSpPr>
        <p:spPr>
          <a:xfrm rot="21445311">
            <a:off x="702574" y="2932120"/>
            <a:ext cx="5699922" cy="892552"/>
          </a:xfrm>
          <a:prstGeom prst="rect">
            <a:avLst/>
          </a:prstGeom>
          <a:noFill/>
        </p:spPr>
        <p:txBody>
          <a:bodyPr wrap="square" lIns="0" rIns="0" rtlCol="0" anchor="ctr" anchorCtr="0">
            <a:spAutoFit/>
          </a:bodyPr>
          <a:lstStyle/>
          <a:p>
            <a:pPr algn="ctr"/>
            <a:r>
              <a:rPr lang="en-US" sz="26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Greatest Mystery Ever Told</a:t>
            </a:r>
          </a:p>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15:50-58</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066800"/>
            <a:ext cx="8771965" cy="5570756"/>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smtClean="0">
                <a:latin typeface="Cambria" panose="02040503050406030204" pitchFamily="18" charset="0"/>
                <a:ea typeface="Cambria" panose="02040503050406030204" pitchFamily="18" charset="0"/>
              </a:rPr>
              <a:t>opens our lesson by saying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Everybody loves a mystery, but nobody likes being left in the dark.  Who among us would be content watching a Sherlock Holmes mystery that cuts off ten minutes before the ending. Leaving us wondering how a great detective cleverly pieced together the seemingly unintelligible clues?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Or who could tolerate a clever riddle with no solution?  Who relishes problems without answers? Or even jokes with no punch line?  We all want to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on the secret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kept in the loop, privy to insider information.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 The Christian faith answers a lot of nagging questions about life:  What is God like?  Where did we come from? What’s wrong with us?  Will it ever get fixed?  What happens after death?  What must I do to be saved?</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274941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7553" y="1143000"/>
            <a:ext cx="8633012" cy="498598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While, the Christian faith answers many questions, its claims can lead to even deeper questions:  How can I be sure of my salvation? How does prayer work with an all-knowing, sovereign God? How are we raise up from the dead?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 the previous lesson, Paul began answering some               of the Corinthians questions regarding the doctrine of the believers future bodily resurrection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15:35-49</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While, he described the nature of the resurrection body, yet another nagging question still remains.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If all the dead in Christ are to be raised upon His return, what about those believers in Christ who have not yet died?  Will they miss out on this transformation and glorification?</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745888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106" y="1206500"/>
            <a:ext cx="8633012" cy="2616101"/>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Will they get stuck in their mortal bodies, having to die before experiencing the glories of eternal life?  To this question Paul response with a resounding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a:t>
            </a:r>
            <a:r>
              <a:rPr lang="en-US" sz="2400" b="1" i="1" dirty="0" smtClean="0">
                <a:latin typeface="Cambria" panose="02040503050406030204" pitchFamily="18" charset="0"/>
                <a:ea typeface="Cambria" panose="02040503050406030204" pitchFamily="18" charset="0"/>
              </a:rPr>
              <a:t>.”</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 verses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50-58</a:t>
            </a:r>
            <a:r>
              <a:rPr lang="en-US" sz="2400" b="1" dirty="0" smtClean="0">
                <a:latin typeface="Cambria" panose="02040503050406030204" pitchFamily="18" charset="0"/>
                <a:ea typeface="Cambria" panose="02040503050406030204" pitchFamily="18" charset="0"/>
              </a:rPr>
              <a:t>, Paul addresses the destiny of those believers who are still living when Christ descends from heaven at His </a:t>
            </a:r>
            <a:r>
              <a:rPr lang="en-US" sz="2400" b="1" i="1" u="sng" dirty="0" smtClean="0">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coming</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963546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0306" y="1206500"/>
            <a:ext cx="8431306" cy="147732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baseline="30000" dirty="0" smtClean="0">
                <a:effectLst>
                  <a:outerShdw blurRad="38100" dist="38100" dir="2700000" algn="tl">
                    <a:srgbClr val="000000">
                      <a:alpha val="43137"/>
                    </a:srgbClr>
                  </a:outerShdw>
                </a:effectLst>
                <a:latin typeface="Georgia" panose="02040502050405020303" pitchFamily="18" charset="0"/>
              </a:rPr>
              <a:t>50</a:t>
            </a:r>
            <a:r>
              <a:rPr lang="en-US" sz="2600" i="1" dirty="0" smtClean="0">
                <a:latin typeface="Georgia" panose="02040502050405020303" pitchFamily="18" charset="0"/>
              </a:rPr>
              <a:t>Now </a:t>
            </a:r>
            <a:r>
              <a:rPr lang="en-US" sz="2600" i="1" dirty="0">
                <a:latin typeface="Georgia" panose="02040502050405020303" pitchFamily="18" charset="0"/>
              </a:rPr>
              <a:t>this I say, brethren, that flesh and blood cannot inherit the kingdom of God; nor does corruption inherit incorruption.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15:50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33356"/>
            <a:ext cx="8601635"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this discourse by addressing the question of the resurrection of believers who are </a:t>
            </a:r>
            <a:r>
              <a:rPr lang="en-US" sz="2400" b="1" u="sng" dirty="0" smtClean="0">
                <a:latin typeface="Cambria" pitchFamily="18" charset="0"/>
              </a:rPr>
              <a:t>still</a:t>
            </a:r>
            <a:r>
              <a:rPr lang="en-US" sz="2400" b="1" dirty="0" smtClean="0">
                <a:latin typeface="Cambria" pitchFamily="18" charset="0"/>
              </a:rPr>
              <a:t> </a:t>
            </a:r>
            <a:r>
              <a:rPr lang="en-US" sz="2400" b="1" u="sng" dirty="0" smtClean="0">
                <a:latin typeface="Cambria" pitchFamily="18" charset="0"/>
              </a:rPr>
              <a:t>alive</a:t>
            </a:r>
            <a:r>
              <a:rPr lang="en-US" sz="2400" b="1" dirty="0" smtClean="0">
                <a:latin typeface="Cambria" pitchFamily="18" charset="0"/>
              </a:rPr>
              <a:t> at the return of Christ by setting forth a principle:</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Flesh and blood cannot inherit the kingdom of God; nor does corruption inherit incorruption</a:t>
            </a:r>
            <a:r>
              <a:rPr lang="en-US" sz="2400" b="1" i="1" dirty="0" smtClean="0">
                <a:latin typeface="Cambria" pitchFamily="18" charset="0"/>
              </a:rPr>
              <a:t>.”</a:t>
            </a:r>
            <a:r>
              <a:rPr lang="en-US" sz="2400" b="1" dirty="0" smtClean="0">
                <a:latin typeface="Cambria" pitchFamily="18" charset="0"/>
              </a:rPr>
              <a:t>  While this statement may seem contradictory to Paul’s earlier teaching in this chapter, that we will inherit the kingdom of God in new bodies.</a:t>
            </a:r>
          </a:p>
          <a:p>
            <a:pPr indent="457200">
              <a:spcAft>
                <a:spcPts val="1200"/>
              </a:spcAft>
            </a:pPr>
            <a:r>
              <a:rPr lang="en-US" sz="2400" b="1" dirty="0" smtClean="0">
                <a:latin typeface="Cambria" pitchFamily="18" charset="0"/>
              </a:rPr>
              <a:t>Paul doesn’t say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 body cannot inherit the kingdom of God.</a:t>
            </a:r>
            <a:r>
              <a:rPr lang="en-US" sz="2400" b="1" i="1" dirty="0" smtClean="0">
                <a:latin typeface="Cambria" pitchFamily="18" charset="0"/>
              </a:rPr>
              <a:t>”</a:t>
            </a:r>
            <a:r>
              <a:rPr lang="en-US" sz="2400" b="1" dirty="0" smtClean="0">
                <a:latin typeface="Cambria" pitchFamily="18" charset="0"/>
              </a:rPr>
              <a:t>  Since Jesus himself had been </a:t>
            </a:r>
            <a:r>
              <a:rPr lang="en-US" sz="2400" b="1" dirty="0">
                <a:latin typeface="Cambria" pitchFamily="18" charset="0"/>
              </a:rPr>
              <a:t>raised in bodily form, </a:t>
            </a:r>
            <a:r>
              <a:rPr lang="en-US" sz="2400" b="1" dirty="0" smtClean="0">
                <a:latin typeface="Cambria" pitchFamily="18" charset="0"/>
              </a:rPr>
              <a:t>and ascended to heaven in a body (</a:t>
            </a:r>
            <a:r>
              <a:rPr lang="en-US" sz="2400" b="1" dirty="0" smtClean="0">
                <a:effectLst>
                  <a:outerShdw blurRad="38100" dist="38100" dir="2700000" algn="tl">
                    <a:srgbClr val="000000">
                      <a:alpha val="43137"/>
                    </a:srgbClr>
                  </a:outerShdw>
                </a:effectLst>
                <a:latin typeface="Cambria" pitchFamily="18" charset="0"/>
              </a:rPr>
              <a:t>Acts 1:9</a:t>
            </a:r>
            <a:r>
              <a:rPr lang="en-US" sz="2400" b="1" dirty="0" smtClean="0">
                <a:latin typeface="Cambria" pitchFamily="18" charset="0"/>
              </a:rPr>
              <a:t>). </a:t>
            </a:r>
          </a:p>
          <a:p>
            <a:pPr indent="457200">
              <a:spcAft>
                <a:spcPts val="1200"/>
              </a:spcAft>
            </a:pPr>
            <a:r>
              <a:rPr lang="en-US" sz="2400" b="1" dirty="0" smtClean="0">
                <a:latin typeface="Cambria" pitchFamily="18" charset="0"/>
              </a:rPr>
              <a:t>Remember when Jesus was resurrected, he had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flesh and bones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Luke 24:39</a:t>
            </a:r>
            <a:r>
              <a:rPr lang="en-US" sz="2400" b="1" dirty="0" smtClean="0">
                <a:latin typeface="Cambria" pitchFamily="18" charset="0"/>
              </a:rPr>
              <a:t>), a real physical body, though it had become perfect and immortal. </a:t>
            </a:r>
          </a:p>
        </p:txBody>
      </p:sp>
    </p:spTree>
    <p:extLst>
      <p:ext uri="{BB962C8B-B14F-4D97-AF65-F5344CB8AC3E}">
        <p14:creationId xmlns:p14="http://schemas.microsoft.com/office/powerpoint/2010/main" xmlns="" val="25646910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15:50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33356"/>
            <a:ext cx="8601635" cy="566308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 we would misinterpret Paul’s words if we conclude that only immaterial spirits are fit for heaven.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Paul’s parallelism here helps us understand two things:</a:t>
            </a:r>
          </a:p>
          <a:p>
            <a:pPr indent="457200">
              <a:spcAft>
                <a:spcPts val="1200"/>
              </a:spcAft>
            </a:pPr>
            <a:endParaRPr lang="en-US" sz="2400" b="1" dirty="0">
              <a:latin typeface="Cambria" pitchFamily="18" charset="0"/>
            </a:endParaRPr>
          </a:p>
          <a:p>
            <a:pPr indent="457200">
              <a:spcAft>
                <a:spcPts val="1200"/>
              </a:spcAft>
            </a:pPr>
            <a:endParaRPr lang="en-US" sz="2400" b="1" dirty="0" smtClean="0">
              <a:latin typeface="Cambria" pitchFamily="18" charset="0"/>
            </a:endParaRPr>
          </a:p>
          <a:p>
            <a:pPr indent="457200"/>
            <a:endParaRPr lang="en-US" sz="2400" b="1" dirty="0" smtClean="0">
              <a:latin typeface="Cambria" pitchFamily="18" charset="0"/>
            </a:endParaRPr>
          </a:p>
          <a:p>
            <a:pPr indent="457200">
              <a:spcAft>
                <a:spcPts val="1200"/>
              </a:spcAft>
            </a:pPr>
            <a:r>
              <a:rPr lang="en-US" sz="2400" b="1" dirty="0" smtClean="0">
                <a:latin typeface="Cambria" pitchFamily="18" charset="0"/>
              </a:rPr>
              <a:t>We see that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the kingdom of God</a:t>
            </a:r>
            <a:r>
              <a:rPr lang="en-US" sz="2400" b="1" i="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the imperishable</a:t>
            </a:r>
            <a:r>
              <a:rPr lang="en-US" sz="2400" b="1" i="1" dirty="0" smtClean="0">
                <a:latin typeface="Cambria" pitchFamily="18" charset="0"/>
              </a:rPr>
              <a:t>” </a:t>
            </a:r>
            <a:r>
              <a:rPr lang="en-US" sz="2400" b="1" dirty="0" smtClean="0">
                <a:latin typeface="Cambria" pitchFamily="18" charset="0"/>
              </a:rPr>
              <a:t>stand in parallel to each other.  The quality of the coming kingdom of God, in contrast with the kingdom of earth, will be “</a:t>
            </a:r>
            <a:r>
              <a:rPr lang="en-US" sz="2400" b="1" dirty="0" smtClean="0">
                <a:effectLst>
                  <a:outerShdw blurRad="38100" dist="38100" dir="2700000" algn="tl">
                    <a:srgbClr val="000000">
                      <a:alpha val="43137"/>
                    </a:srgbClr>
                  </a:outerShdw>
                </a:effectLst>
                <a:latin typeface="Cambria" pitchFamily="18" charset="0"/>
              </a:rPr>
              <a:t>imperishable</a:t>
            </a:r>
            <a:r>
              <a:rPr lang="en-US" sz="2400" b="1" dirty="0" smtClean="0">
                <a:latin typeface="Cambria" pitchFamily="18" charset="0"/>
              </a:rPr>
              <a:t>.”  </a:t>
            </a:r>
          </a:p>
          <a:p>
            <a:pPr indent="457200">
              <a:spcAft>
                <a:spcPts val="1200"/>
              </a:spcAft>
            </a:pPr>
            <a:r>
              <a:rPr lang="en-US" sz="2400" b="1" dirty="0" smtClean="0">
                <a:latin typeface="Cambria" pitchFamily="18" charset="0"/>
              </a:rPr>
              <a:t>Likewise, the bodies of believers dwelling in the kingdom of God will conform to this imperishable, incorruptible quality.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66800" y="2616636"/>
            <a:ext cx="7315200" cy="1219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4915416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52501</TotalTime>
  <Words>2477</Words>
  <Application>Microsoft Office PowerPoint</Application>
  <PresentationFormat>On-screen Show (4:3)</PresentationFormat>
  <Paragraphs>145</Paragraphs>
  <Slides>27</Slides>
  <Notes>24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Trek</vt:lpstr>
      <vt:lpstr>1_Trek</vt:lpstr>
      <vt:lpstr>Slide 1</vt:lpstr>
      <vt:lpstr>1 Corinthians Introduction</vt:lpstr>
      <vt:lpstr>Slide 3</vt:lpstr>
      <vt:lpstr>1 Corinthians - Lesson Overview</vt:lpstr>
      <vt:lpstr>1 Corinthians - Lesson Overview</vt:lpstr>
      <vt:lpstr>1 Corinthians - Lesson Overview</vt:lpstr>
      <vt:lpstr>1 Corinthians 15:50</vt:lpstr>
      <vt:lpstr>1 Corinthians 15:50</vt:lpstr>
      <vt:lpstr>1 Corinthians 15:50</vt:lpstr>
      <vt:lpstr>1 Corinthians 15:50</vt:lpstr>
      <vt:lpstr>1 Corinthians 15:50</vt:lpstr>
      <vt:lpstr>1 Corinthians 15:51-53</vt:lpstr>
      <vt:lpstr>1 Corinthians 15:51-53</vt:lpstr>
      <vt:lpstr>1 Corinthians 15:51-53</vt:lpstr>
      <vt:lpstr>1 Corinthians 15:51-53</vt:lpstr>
      <vt:lpstr>1 Corinthians 15:54-58</vt:lpstr>
      <vt:lpstr>1 Corinthians 15:54-58</vt:lpstr>
      <vt:lpstr>1 Corinthians 15:54-58</vt:lpstr>
      <vt:lpstr>1 Corinthians 15:54-58</vt:lpstr>
      <vt:lpstr>1 Corinthians 15:54-58</vt:lpstr>
      <vt:lpstr>1 Corinthians 15:54-58</vt:lpstr>
      <vt:lpstr>Slide 22</vt:lpstr>
      <vt:lpstr>Application – our response to the mystery</vt:lpstr>
      <vt:lpstr>Application – our response to the mystery</vt:lpstr>
      <vt:lpstr>Application – our response to the mystery</vt:lpstr>
      <vt:lpstr>Slide 26</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9521</cp:revision>
  <cp:lastPrinted>2023-05-06T01:46:48Z</cp:lastPrinted>
  <dcterms:created xsi:type="dcterms:W3CDTF">2016-10-08T19:35:00Z</dcterms:created>
  <dcterms:modified xsi:type="dcterms:W3CDTF">2023-12-14T02:46:11Z</dcterms:modified>
</cp:coreProperties>
</file>